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89" r:id="rId2"/>
    <p:sldId id="257" r:id="rId3"/>
    <p:sldId id="290" r:id="rId4"/>
    <p:sldId id="291" r:id="rId5"/>
    <p:sldId id="292" r:id="rId6"/>
    <p:sldId id="294" r:id="rId7"/>
    <p:sldId id="287" r:id="rId8"/>
    <p:sldId id="293" r:id="rId9"/>
    <p:sldId id="302" r:id="rId10"/>
    <p:sldId id="288" r:id="rId11"/>
    <p:sldId id="301" r:id="rId12"/>
    <p:sldId id="295" r:id="rId13"/>
    <p:sldId id="303" r:id="rId14"/>
    <p:sldId id="297" r:id="rId15"/>
    <p:sldId id="298" r:id="rId16"/>
    <p:sldId id="299" r:id="rId17"/>
    <p:sldId id="300" r:id="rId18"/>
  </p:sldIdLst>
  <p:sldSz cx="9144000" cy="6858000" type="screen4x3"/>
  <p:notesSz cx="6797675" cy="9928225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E47122"/>
    <a:srgbClr val="FF9900"/>
    <a:srgbClr val="7BA7D3"/>
    <a:srgbClr val="525252"/>
    <a:srgbClr val="DF9D27"/>
    <a:srgbClr val="DDDDD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8092" autoAdjust="0"/>
    <p:restoredTop sz="90929" autoAdjust="0"/>
  </p:normalViewPr>
  <p:slideViewPr>
    <p:cSldViewPr>
      <p:cViewPr varScale="1">
        <p:scale>
          <a:sx n="85" d="100"/>
          <a:sy n="85" d="100"/>
        </p:scale>
        <p:origin x="1711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6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92407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8" y="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715907"/>
            <a:ext cx="4984962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i="1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8" y="9431814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/>
            </a:lvl1pPr>
          </a:lstStyle>
          <a:p>
            <a:pPr>
              <a:defRPr/>
            </a:pPr>
            <a:fld id="{5BB18381-8B24-41FD-BEA6-C31EA4692A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489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6DDAD-F985-4D48-8A44-3FC87C461F9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A0198-FB7C-4834-B586-B55F232FC0C5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18B26-76FC-434A-9EE2-A76D6AF214DE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968B2-D4F7-4F30-AC36-DCDF7484A26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D7CFB-A5B0-417C-8CD1-DB5FB1AB7841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B50CF-7E4E-4DCC-8387-0C42A04DC64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69356-05CA-4F4E-98EC-7585A2069543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0888-1BD2-48C1-8953-80BCCB00AF79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DD42-A1FE-4700-8C5E-4A1F9A081ED6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77C87-9346-484A-9FD1-C00091CC4F9A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A6A3-CF2F-435E-BFE8-05B8305CC460}" type="datetime1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06.11.2023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‹Nr.›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head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146872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714620"/>
            <a:ext cx="8229600" cy="35004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26B37C49-8303-4F8F-9AD5-C95BA35CF82C}" type="datetime1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06.11.2023</a:t>
            </a:fld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>
          <a:xfrm>
            <a:off x="428596" y="1571612"/>
            <a:ext cx="8229600" cy="273212"/>
          </a:xfrm>
        </p:spPr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KGS Sehnde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Einbringungsverpflichtungen und Gesamtqualifikation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Verordnung 2005 in der Fassung von 2020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484784"/>
            <a:ext cx="7239000" cy="5256583"/>
          </a:xfrm>
        </p:spPr>
        <p:txBody>
          <a:bodyPr>
            <a:normAutofit lnSpcReduction="10000"/>
          </a:bodyPr>
          <a:lstStyle/>
          <a:p>
            <a:pPr>
              <a:buFont typeface="Wingdings 2" pitchFamily="18" charset="2"/>
              <a:buNone/>
            </a:pPr>
            <a:r>
              <a:rPr lang="de-DE" sz="1900" b="1" u="sng" dirty="0" smtClean="0">
                <a:latin typeface="Arial" charset="0"/>
                <a:sym typeface="Wingdings 2" pitchFamily="18" charset="2"/>
              </a:rPr>
              <a:t>Hinweise </a:t>
            </a:r>
            <a:r>
              <a:rPr lang="de-DE" sz="1900" b="1" u="sng" dirty="0" smtClean="0">
                <a:latin typeface="Arial" charset="0"/>
                <a:sym typeface="Wingdings 2" pitchFamily="18" charset="2"/>
              </a:rPr>
              <a:t>zum Prüfungsfach fünf (P5):</a:t>
            </a:r>
            <a:r>
              <a:rPr lang="de-DE" sz="1900" b="1" dirty="0" smtClean="0">
                <a:latin typeface="Arial" charset="0"/>
                <a:sym typeface="Wingdings 2" pitchFamily="18" charset="2"/>
              </a:rPr>
              <a:t>      </a:t>
            </a:r>
          </a:p>
          <a:p>
            <a:pPr>
              <a:buFont typeface="Wingdings 2" panose="05020102010507070707" pitchFamily="18" charset="2"/>
              <a:buChar char=""/>
            </a:pPr>
            <a:r>
              <a:rPr lang="de-DE" sz="1800" b="1" dirty="0" smtClean="0">
                <a:latin typeface="Arial" charset="0"/>
                <a:sym typeface="Wingdings 2" pitchFamily="18" charset="2"/>
              </a:rPr>
              <a:t>Ihr habt die Wahl!</a:t>
            </a:r>
          </a:p>
          <a:p>
            <a:pPr marL="0" indent="0">
              <a:buNone/>
            </a:pP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 marL="0" indent="0">
              <a:buNone/>
            </a:pP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>
              <a:buFont typeface="Wingdings 2" panose="05020102010507070707" pitchFamily="18" charset="2"/>
              <a:buChar char=""/>
            </a:pPr>
            <a:r>
              <a:rPr lang="de-DE" sz="1800" b="1" dirty="0" smtClean="0">
                <a:latin typeface="Arial" charset="0"/>
                <a:sym typeface="Wingdings 2" pitchFamily="18" charset="2"/>
              </a:rPr>
              <a:t>Bedeutung </a:t>
            </a:r>
            <a:r>
              <a:rPr lang="de-DE" sz="1800" b="1" dirty="0" smtClean="0">
                <a:latin typeface="Arial" charset="0"/>
                <a:sym typeface="Wingdings 2" pitchFamily="18" charset="2"/>
              </a:rPr>
              <a:t>der mündlichen </a:t>
            </a:r>
            <a:r>
              <a:rPr lang="de-DE" sz="1800" b="1" dirty="0" smtClean="0">
                <a:latin typeface="Arial" charset="0"/>
                <a:sym typeface="Wingdings 2" pitchFamily="18" charset="2"/>
              </a:rPr>
              <a:t>Prüfung</a:t>
            </a:r>
            <a:endParaRPr lang="de-DE" sz="1800" b="1" dirty="0" smtClean="0">
              <a:latin typeface="Arial" charset="0"/>
              <a:sym typeface="Wingdings 2" pitchFamily="18" charset="2"/>
            </a:endParaRPr>
          </a:p>
          <a:p>
            <a:pPr>
              <a:buFont typeface="Wingdings 2"/>
              <a:buChar char=""/>
            </a:pPr>
            <a:r>
              <a:rPr lang="de-DE" sz="1800" b="1" dirty="0" smtClean="0">
                <a:latin typeface="Arial" charset="0"/>
                <a:sym typeface="Wingdings 2" pitchFamily="18" charset="2"/>
              </a:rPr>
              <a:t>Zuhörer aus Jahrgang Q1                                                         </a:t>
            </a:r>
            <a:endParaRPr lang="de-DE" sz="1800" b="1" u="sng" dirty="0" smtClean="0">
              <a:latin typeface="Arial" charset="0"/>
            </a:endParaRPr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97487"/>
              </p:ext>
            </p:extLst>
          </p:nvPr>
        </p:nvGraphicFramePr>
        <p:xfrm>
          <a:off x="971600" y="2132856"/>
          <a:ext cx="756084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80420"/>
                <a:gridCol w="3780420"/>
              </a:tblGrid>
              <a:tr h="259871"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P5</a:t>
                      </a:r>
                      <a:r>
                        <a:rPr lang="de-DE" sz="1200" baseline="0" dirty="0" smtClean="0"/>
                        <a:t> – mündliche Prüfung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smtClean="0"/>
                        <a:t>P5 - Präsentationsprüfung</a:t>
                      </a:r>
                      <a:endParaRPr lang="de-DE" sz="1200" dirty="0"/>
                    </a:p>
                  </a:txBody>
                  <a:tcPr/>
                </a:tc>
              </a:tr>
              <a:tr h="3052497">
                <a:tc>
                  <a:txBody>
                    <a:bodyPr/>
                    <a:lstStyle/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Dauer: 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– 30 Minuten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Vorbereitungszeit: 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 Minuten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Prüfungsleistung: 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ca. 10 minütiger Vortrag zu den gestellten Aufgaben, anschließend Prüfungsgespräch mit Semesterübergriff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Dauer: 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– 40 Minuten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Vorbereitungszeit: 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Aufgabenstellung 2 Wochen vor der Prüfung (Prüfling kann einen Vorschlag machen)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Prüfungsleistung: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ca. 20 minütiger, mediengestützter Vortrag (Präsentationsteil) und dessen schriftlicher Vorbereitung, anschließend Prüfungsgespräch mit Semesterübergriff und fachlichen Zusammenhängen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Besonderheiten: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Anmeldung bis zum Ende der Q1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Rücktritt von der Präsentation bis zur Meldung zum Abitur möglich. Dann normale mündliche Prüfung.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705260"/>
          </a:xfrm>
        </p:spPr>
        <p:txBody>
          <a:bodyPr/>
          <a:lstStyle/>
          <a:p>
            <a:r>
              <a:rPr lang="de-DE" sz="2400" u="sng" dirty="0" smtClean="0"/>
              <a:t/>
            </a:r>
            <a:br>
              <a:rPr lang="de-DE" sz="2400" u="sng" dirty="0" smtClean="0"/>
            </a:br>
            <a:r>
              <a:rPr lang="de-DE" sz="2400" u="sng" dirty="0" smtClean="0"/>
              <a:t>Schulischer </a:t>
            </a:r>
            <a:r>
              <a:rPr lang="de-DE" sz="2400" u="sng" dirty="0"/>
              <a:t>Teil der </a:t>
            </a:r>
            <a:r>
              <a:rPr lang="de-DE" sz="2400" u="sng" dirty="0" smtClean="0"/>
              <a:t>Fachhochschulreife</a:t>
            </a:r>
            <a:r>
              <a:rPr lang="de-DE" b="1" dirty="0">
                <a:latin typeface="Arial" charset="0"/>
              </a:rPr>
              <a:t/>
            </a:r>
            <a:br>
              <a:rPr lang="de-DE" b="1" dirty="0">
                <a:latin typeface="Arial" charset="0"/>
              </a:rPr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25865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de-DE" sz="2400" b="1" dirty="0"/>
              <a:t>(Leistungen aus zwei aufeinanderfolgenden Schulhalbjahren)</a:t>
            </a:r>
          </a:p>
          <a:p>
            <a:r>
              <a:rPr lang="de-DE" sz="2400" b="1" dirty="0">
                <a:sym typeface="Wingdings 2" pitchFamily="18" charset="2"/>
              </a:rPr>
              <a:t>  P1 und P2 in zweifacher Wertung min. </a:t>
            </a:r>
            <a:r>
              <a:rPr lang="de-DE" sz="2400" b="1" u="sng" dirty="0">
                <a:sym typeface="Wingdings 2" pitchFamily="18" charset="2"/>
              </a:rPr>
              <a:t>40 P.</a:t>
            </a:r>
            <a:endParaRPr lang="de-DE" sz="2400" b="1" dirty="0">
              <a:sym typeface="Wingdings 2" pitchFamily="18" charset="2"/>
            </a:endParaRPr>
          </a:p>
          <a:p>
            <a:r>
              <a:rPr lang="de-DE" sz="2400" b="1" dirty="0">
                <a:sym typeface="Wingdings 2" pitchFamily="18" charset="2"/>
              </a:rPr>
              <a:t>  weitere 11 Halbjahresergebnisse, insgesamt min. </a:t>
            </a:r>
            <a:r>
              <a:rPr lang="de-DE" sz="2400" b="1" u="sng" dirty="0">
                <a:sym typeface="Wingdings 2" pitchFamily="18" charset="2"/>
              </a:rPr>
              <a:t>55 P.</a:t>
            </a:r>
            <a:r>
              <a:rPr lang="de-DE" sz="2400" b="1" dirty="0">
                <a:sym typeface="Wingdings 2" pitchFamily="18" charset="2"/>
              </a:rPr>
              <a:t> </a:t>
            </a:r>
          </a:p>
          <a:p>
            <a:r>
              <a:rPr lang="de-DE" sz="2400" b="1" dirty="0">
                <a:sym typeface="Wingdings 2" pitchFamily="18" charset="2"/>
              </a:rPr>
              <a:t>  DE 2, FS 2, GE (GS P-Fach) 2, MA 2, NW 2, P3  2</a:t>
            </a:r>
          </a:p>
          <a:p>
            <a:r>
              <a:rPr lang="de-DE" sz="2400" b="1" dirty="0">
                <a:solidFill>
                  <a:srgbClr val="CC0000"/>
                </a:solidFill>
                <a:sym typeface="Wingdings 2" pitchFamily="18" charset="2"/>
              </a:rPr>
              <a:t>Höchstens 4 Ergebnisse unter 05 Punkten </a:t>
            </a:r>
            <a:br>
              <a:rPr lang="de-DE" sz="2400" b="1" dirty="0">
                <a:solidFill>
                  <a:srgbClr val="CC0000"/>
                </a:solidFill>
                <a:sym typeface="Wingdings 2" pitchFamily="18" charset="2"/>
              </a:rPr>
            </a:br>
            <a:r>
              <a:rPr lang="de-DE" sz="2400" b="1" dirty="0">
                <a:solidFill>
                  <a:srgbClr val="CC0000"/>
                </a:solidFill>
                <a:sym typeface="Wingdings 2" pitchFamily="18" charset="2"/>
              </a:rPr>
              <a:t>(davon max. 2 in P1 und P2</a:t>
            </a:r>
            <a:r>
              <a:rPr lang="de-DE" sz="2400" b="1" dirty="0" smtClean="0">
                <a:solidFill>
                  <a:srgbClr val="CC0000"/>
                </a:solidFill>
                <a:sym typeface="Wingdings 2" pitchFamily="18" charset="2"/>
              </a:rPr>
              <a:t>)</a:t>
            </a:r>
            <a:endParaRPr lang="de-DE" sz="2400" dirty="0">
              <a:solidFill>
                <a:srgbClr val="CC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de-DE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75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1470025"/>
          </a:xfrm>
        </p:spPr>
        <p:txBody>
          <a:bodyPr/>
          <a:lstStyle/>
          <a:p>
            <a:r>
              <a:rPr lang="de-DE" dirty="0" smtClean="0"/>
              <a:t>Abiturprüfung Sport</a:t>
            </a:r>
            <a:br>
              <a:rPr lang="de-DE" dirty="0" smtClean="0"/>
            </a:br>
            <a:r>
              <a:rPr lang="de-DE" dirty="0" smtClean="0"/>
              <a:t>(Sportprofil)</a:t>
            </a:r>
            <a:endParaRPr lang="de-DE" dirty="0"/>
          </a:p>
        </p:txBody>
      </p:sp>
      <p:sp>
        <p:nvSpPr>
          <p:cNvPr id="5" name="Titel 1"/>
          <p:cNvSpPr txBox="1">
            <a:spLocks/>
          </p:cNvSpPr>
          <p:nvPr/>
        </p:nvSpPr>
        <p:spPr>
          <a:xfrm>
            <a:off x="454968" y="3501008"/>
            <a:ext cx="8229600" cy="10001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de-DE" dirty="0" smtClean="0"/>
              <a:t>2 Komponenten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50085" y="4653136"/>
            <a:ext cx="2380981" cy="16372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Klausur</a:t>
            </a:r>
          </a:p>
        </p:txBody>
      </p:sp>
      <p:sp>
        <p:nvSpPr>
          <p:cNvPr id="7" name="Rechteck 6"/>
          <p:cNvSpPr/>
          <p:nvPr/>
        </p:nvSpPr>
        <p:spPr>
          <a:xfrm>
            <a:off x="5796136" y="4653136"/>
            <a:ext cx="2289220" cy="1637228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Sportpraktische Prüfung</a:t>
            </a:r>
          </a:p>
        </p:txBody>
      </p:sp>
    </p:spTree>
    <p:extLst>
      <p:ext uri="{BB962C8B-B14F-4D97-AF65-F5344CB8AC3E}">
        <p14:creationId xmlns:p14="http://schemas.microsoft.com/office/powerpoint/2010/main" val="3835861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400" y="1502262"/>
            <a:ext cx="7886700" cy="846618"/>
          </a:xfrm>
        </p:spPr>
        <p:txBody>
          <a:bodyPr/>
          <a:lstStyle/>
          <a:p>
            <a:pPr algn="ctr"/>
            <a:r>
              <a:rPr lang="de-DE" u="sng" dirty="0" smtClean="0"/>
              <a:t>Sportpraktische Prüfung</a:t>
            </a:r>
            <a:endParaRPr lang="de-DE" u="sng" dirty="0"/>
          </a:p>
        </p:txBody>
      </p:sp>
      <p:sp>
        <p:nvSpPr>
          <p:cNvPr id="4" name="Rechteck 3"/>
          <p:cNvSpPr/>
          <p:nvPr/>
        </p:nvSpPr>
        <p:spPr>
          <a:xfrm>
            <a:off x="3499834" y="2406925"/>
            <a:ext cx="2018764" cy="116609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3 Prüfungssportarten</a:t>
            </a:r>
          </a:p>
        </p:txBody>
      </p:sp>
      <p:sp>
        <p:nvSpPr>
          <p:cNvPr id="6" name="Rechteck 5"/>
          <p:cNvSpPr/>
          <p:nvPr/>
        </p:nvSpPr>
        <p:spPr>
          <a:xfrm>
            <a:off x="899593" y="4097299"/>
            <a:ext cx="1742186" cy="987884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Teilprüfung </a:t>
            </a:r>
          </a:p>
          <a:p>
            <a:pPr algn="ctr"/>
            <a:r>
              <a:rPr lang="de-DE" sz="1800" dirty="0"/>
              <a:t>Bewegungsfeld</a:t>
            </a:r>
          </a:p>
          <a:p>
            <a:pPr algn="ctr"/>
            <a:r>
              <a:rPr lang="de-DE" sz="1800" dirty="0"/>
              <a:t>A</a:t>
            </a:r>
          </a:p>
        </p:txBody>
      </p:sp>
      <p:sp>
        <p:nvSpPr>
          <p:cNvPr id="7" name="Rechteck 6"/>
          <p:cNvSpPr/>
          <p:nvPr/>
        </p:nvSpPr>
        <p:spPr>
          <a:xfrm>
            <a:off x="3499834" y="4005064"/>
            <a:ext cx="2018763" cy="108011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Teilprüfung </a:t>
            </a:r>
          </a:p>
          <a:p>
            <a:pPr algn="ctr"/>
            <a:r>
              <a:rPr lang="de-DE" sz="1800" dirty="0"/>
              <a:t>Bewegungsfeld</a:t>
            </a:r>
          </a:p>
          <a:p>
            <a:pPr algn="ctr"/>
            <a:r>
              <a:rPr lang="de-DE" sz="1800" dirty="0"/>
              <a:t>B</a:t>
            </a:r>
          </a:p>
        </p:txBody>
      </p:sp>
      <p:sp>
        <p:nvSpPr>
          <p:cNvPr id="8" name="Rechteck 7"/>
          <p:cNvSpPr/>
          <p:nvPr/>
        </p:nvSpPr>
        <p:spPr>
          <a:xfrm>
            <a:off x="5737537" y="4027507"/>
            <a:ext cx="2545187" cy="105767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Teilprüfung</a:t>
            </a:r>
          </a:p>
          <a:p>
            <a:pPr algn="ctr"/>
            <a:r>
              <a:rPr lang="de-DE" sz="1800" dirty="0"/>
              <a:t>Theorie-Praxisverbund</a:t>
            </a:r>
          </a:p>
          <a:p>
            <a:pPr algn="ctr"/>
            <a:r>
              <a:rPr lang="de-DE" sz="1800" dirty="0"/>
              <a:t>Bewegungsfeld </a:t>
            </a:r>
          </a:p>
          <a:p>
            <a:pPr algn="ctr"/>
            <a:r>
              <a:rPr lang="de-DE" sz="1800" dirty="0"/>
              <a:t>A/B</a:t>
            </a:r>
          </a:p>
        </p:txBody>
      </p:sp>
      <p:sp>
        <p:nvSpPr>
          <p:cNvPr id="9" name="Rechteck 8"/>
          <p:cNvSpPr/>
          <p:nvPr/>
        </p:nvSpPr>
        <p:spPr>
          <a:xfrm>
            <a:off x="5737537" y="5463273"/>
            <a:ext cx="2545187" cy="990063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50" dirty="0"/>
              <a:t>Sporttheoretische Kenntnisse aus mindestens zwei Themenfeldern und deren </a:t>
            </a:r>
            <a:r>
              <a:rPr lang="de-DE" sz="1050" dirty="0" smtClean="0"/>
              <a:t>praktische Anwendung</a:t>
            </a:r>
            <a:endParaRPr lang="de-DE" sz="1050" dirty="0"/>
          </a:p>
        </p:txBody>
      </p:sp>
      <p:sp>
        <p:nvSpPr>
          <p:cNvPr id="3" name="Pfeil nach rechts 2"/>
          <p:cNvSpPr/>
          <p:nvPr/>
        </p:nvSpPr>
        <p:spPr>
          <a:xfrm rot="2136247">
            <a:off x="5567262" y="3294764"/>
            <a:ext cx="1317305" cy="360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5" name="Pfeil nach unten 4"/>
          <p:cNvSpPr/>
          <p:nvPr/>
        </p:nvSpPr>
        <p:spPr>
          <a:xfrm>
            <a:off x="4401355" y="3645024"/>
            <a:ext cx="218941" cy="3380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0" name="Pfeil nach rechts 9"/>
          <p:cNvSpPr/>
          <p:nvPr/>
        </p:nvSpPr>
        <p:spPr>
          <a:xfrm rot="8406002">
            <a:off x="2046181" y="3267639"/>
            <a:ext cx="1424726" cy="398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2" name="Pfeil nach unten 11"/>
          <p:cNvSpPr/>
          <p:nvPr/>
        </p:nvSpPr>
        <p:spPr>
          <a:xfrm>
            <a:off x="6932909" y="5155449"/>
            <a:ext cx="154443" cy="289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359218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400" y="1502262"/>
            <a:ext cx="7886700" cy="846618"/>
          </a:xfrm>
        </p:spPr>
        <p:txBody>
          <a:bodyPr/>
          <a:lstStyle/>
          <a:p>
            <a:pPr algn="ctr"/>
            <a:r>
              <a:rPr lang="de-DE" u="sng" dirty="0" smtClean="0"/>
              <a:t>Bewegungsfelder</a:t>
            </a:r>
            <a:endParaRPr lang="de-DE" u="sng" dirty="0"/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2348880"/>
            <a:ext cx="7056784" cy="4446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7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570732"/>
            <a:ext cx="7886700" cy="994172"/>
          </a:xfrm>
        </p:spPr>
        <p:txBody>
          <a:bodyPr/>
          <a:lstStyle/>
          <a:p>
            <a:pPr algn="ctr"/>
            <a:r>
              <a:rPr lang="de-DE" u="sng" dirty="0" smtClean="0"/>
              <a:t>Zusammensetzung der Prüfungsnote</a:t>
            </a:r>
            <a:endParaRPr lang="de-DE" u="sng" dirty="0"/>
          </a:p>
        </p:txBody>
      </p:sp>
      <p:sp>
        <p:nvSpPr>
          <p:cNvPr id="4" name="Rechteck 3"/>
          <p:cNvSpPr/>
          <p:nvPr/>
        </p:nvSpPr>
        <p:spPr>
          <a:xfrm>
            <a:off x="1161513" y="2527176"/>
            <a:ext cx="1555124" cy="685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Klausur</a:t>
            </a:r>
          </a:p>
        </p:txBody>
      </p:sp>
      <p:sp>
        <p:nvSpPr>
          <p:cNvPr id="5" name="Rechteck 4"/>
          <p:cNvSpPr/>
          <p:nvPr/>
        </p:nvSpPr>
        <p:spPr>
          <a:xfrm>
            <a:off x="3796047" y="2527176"/>
            <a:ext cx="1366771" cy="685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Sportpraktische Prüfung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140431" y="2699628"/>
            <a:ext cx="255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+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611969" y="2699628"/>
            <a:ext cx="3622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/>
              <a:t>/2</a:t>
            </a:r>
          </a:p>
        </p:txBody>
      </p:sp>
      <p:sp>
        <p:nvSpPr>
          <p:cNvPr id="8" name="Rechteck 7"/>
          <p:cNvSpPr/>
          <p:nvPr/>
        </p:nvSpPr>
        <p:spPr>
          <a:xfrm>
            <a:off x="6423337" y="2527176"/>
            <a:ext cx="1564784" cy="685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Gesamtzensur </a:t>
            </a:r>
          </a:p>
          <a:p>
            <a:pPr algn="ctr"/>
            <a:r>
              <a:rPr lang="de-DE" sz="1800" dirty="0"/>
              <a:t>Sport</a:t>
            </a:r>
          </a:p>
        </p:txBody>
      </p:sp>
      <p:sp>
        <p:nvSpPr>
          <p:cNvPr id="9" name="Rechteck 8"/>
          <p:cNvSpPr/>
          <p:nvPr/>
        </p:nvSpPr>
        <p:spPr>
          <a:xfrm>
            <a:off x="2490452" y="3313127"/>
            <a:ext cx="4230710" cy="90796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u="sng" dirty="0"/>
              <a:t>Beispiel 1:</a:t>
            </a:r>
          </a:p>
          <a:p>
            <a:pPr algn="ctr"/>
            <a:r>
              <a:rPr lang="de-DE" sz="1400" dirty="0"/>
              <a:t>Klausur 07</a:t>
            </a:r>
          </a:p>
          <a:p>
            <a:pPr algn="ctr"/>
            <a:r>
              <a:rPr lang="de-DE" sz="1400" dirty="0"/>
              <a:t>Sportpraktische Prüfung:14</a:t>
            </a:r>
          </a:p>
          <a:p>
            <a:pPr algn="ctr"/>
            <a:r>
              <a:rPr lang="de-DE" sz="1400" dirty="0"/>
              <a:t>Gesamt </a:t>
            </a:r>
            <a:r>
              <a:rPr lang="de-DE" sz="1400" dirty="0" smtClean="0"/>
              <a:t>11</a:t>
            </a:r>
            <a:endParaRPr lang="de-DE" sz="1400" dirty="0"/>
          </a:p>
        </p:txBody>
      </p:sp>
      <p:sp>
        <p:nvSpPr>
          <p:cNvPr id="10" name="Rechteck 9"/>
          <p:cNvSpPr/>
          <p:nvPr/>
        </p:nvSpPr>
        <p:spPr>
          <a:xfrm>
            <a:off x="2456645" y="4465255"/>
            <a:ext cx="4230710" cy="90796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u="sng" dirty="0"/>
              <a:t>Beispiel 2:</a:t>
            </a:r>
          </a:p>
          <a:p>
            <a:pPr algn="ctr"/>
            <a:r>
              <a:rPr lang="de-DE" sz="1400" dirty="0"/>
              <a:t>Klausur 05</a:t>
            </a:r>
          </a:p>
          <a:p>
            <a:pPr algn="ctr"/>
            <a:r>
              <a:rPr lang="de-DE" sz="1400" dirty="0"/>
              <a:t>Sportpraktische Prüfung: 11</a:t>
            </a:r>
          </a:p>
          <a:p>
            <a:pPr algn="ctr"/>
            <a:r>
              <a:rPr lang="de-DE" sz="1400" dirty="0"/>
              <a:t>Gesamt 08</a:t>
            </a:r>
          </a:p>
        </p:txBody>
      </p:sp>
      <p:sp>
        <p:nvSpPr>
          <p:cNvPr id="11" name="Rechteck 10"/>
          <p:cNvSpPr/>
          <p:nvPr/>
        </p:nvSpPr>
        <p:spPr>
          <a:xfrm>
            <a:off x="2456645" y="5545375"/>
            <a:ext cx="4230710" cy="90796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u="sng" dirty="0"/>
              <a:t>Beispiel 3:</a:t>
            </a:r>
          </a:p>
          <a:p>
            <a:pPr algn="ctr"/>
            <a:r>
              <a:rPr lang="de-DE" sz="1400" dirty="0"/>
              <a:t>Klausur 00</a:t>
            </a:r>
          </a:p>
          <a:p>
            <a:pPr algn="ctr"/>
            <a:r>
              <a:rPr lang="de-DE" sz="1400" dirty="0"/>
              <a:t>Sportpraktische Prüfung: 14</a:t>
            </a:r>
          </a:p>
          <a:p>
            <a:pPr algn="ctr"/>
            <a:r>
              <a:rPr lang="de-DE" sz="1400" dirty="0"/>
              <a:t>Gesamt ?</a:t>
            </a:r>
          </a:p>
        </p:txBody>
      </p:sp>
      <p:cxnSp>
        <p:nvCxnSpPr>
          <p:cNvPr id="13" name="Gerader Verbinder 12"/>
          <p:cNvCxnSpPr/>
          <p:nvPr/>
        </p:nvCxnSpPr>
        <p:spPr>
          <a:xfrm flipH="1">
            <a:off x="1651716" y="5379863"/>
            <a:ext cx="5307706" cy="1289497"/>
          </a:xfrm>
          <a:prstGeom prst="line">
            <a:avLst/>
          </a:prstGeom>
          <a:ln w="762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966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8596" y="1196752"/>
            <a:ext cx="8229600" cy="1000132"/>
          </a:xfrm>
        </p:spPr>
        <p:txBody>
          <a:bodyPr/>
          <a:lstStyle/>
          <a:p>
            <a:pPr algn="ctr"/>
            <a:r>
              <a:rPr lang="de-DE" u="sng" dirty="0" smtClean="0"/>
              <a:t>Einschränkungen</a:t>
            </a:r>
            <a:endParaRPr lang="de-DE" u="sng" dirty="0"/>
          </a:p>
        </p:txBody>
      </p:sp>
      <p:sp>
        <p:nvSpPr>
          <p:cNvPr id="7" name="Textfeld 6"/>
          <p:cNvSpPr txBox="1"/>
          <p:nvPr/>
        </p:nvSpPr>
        <p:spPr>
          <a:xfrm>
            <a:off x="1144610" y="2079134"/>
            <a:ext cx="64990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600" dirty="0"/>
              <a:t>Wenn im Fach Sport der schriftliche, sportpraktische oder mündliche Teil der Prüfung mit der Note „</a:t>
            </a:r>
            <a:r>
              <a:rPr lang="de-DE" sz="1600" b="1" dirty="0"/>
              <a:t>mangelhaft</a:t>
            </a:r>
            <a:r>
              <a:rPr lang="de-DE" sz="1600" dirty="0"/>
              <a:t>“ oder „</a:t>
            </a:r>
            <a:r>
              <a:rPr lang="de-DE" sz="1600" b="1" dirty="0"/>
              <a:t>ungenügend</a:t>
            </a:r>
            <a:r>
              <a:rPr lang="de-DE" sz="1600" dirty="0"/>
              <a:t>“ bewertet worden ist, kann das Prüfungsergebnis bei der Bewertung eines Prüfungsteils mit der Note „mangelhaft“ </a:t>
            </a:r>
            <a:r>
              <a:rPr lang="de-DE" sz="1600" b="1" dirty="0"/>
              <a:t>nicht über 6 Punkte </a:t>
            </a:r>
            <a:r>
              <a:rPr lang="de-DE" sz="1600" dirty="0"/>
              <a:t>und bei der Bewertung eines Prüfungsteils mit der Note „ungenügend“ </a:t>
            </a:r>
            <a:r>
              <a:rPr lang="de-DE" sz="1600" b="1" dirty="0"/>
              <a:t>nicht über 3 Punkte</a:t>
            </a:r>
            <a:r>
              <a:rPr lang="de-DE" sz="1600" dirty="0"/>
              <a:t> hinausgehen.</a:t>
            </a:r>
          </a:p>
        </p:txBody>
      </p:sp>
      <p:sp>
        <p:nvSpPr>
          <p:cNvPr id="8" name="Rechteck 7"/>
          <p:cNvSpPr/>
          <p:nvPr/>
        </p:nvSpPr>
        <p:spPr>
          <a:xfrm>
            <a:off x="1144610" y="3663235"/>
            <a:ext cx="2851326" cy="126961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Klausur 00 Pkt. </a:t>
            </a:r>
          </a:p>
          <a:p>
            <a:pPr algn="ctr"/>
            <a:r>
              <a:rPr lang="de-DE" sz="1800" dirty="0"/>
              <a:t>=</a:t>
            </a:r>
          </a:p>
          <a:p>
            <a:pPr algn="ctr"/>
            <a:r>
              <a:rPr lang="de-DE" sz="1800" b="1" dirty="0"/>
              <a:t>maximales Gesamtergebnis </a:t>
            </a:r>
          </a:p>
          <a:p>
            <a:pPr algn="ctr"/>
            <a:r>
              <a:rPr lang="de-DE" sz="1800" b="1" dirty="0"/>
              <a:t>03 Pkt.</a:t>
            </a:r>
          </a:p>
        </p:txBody>
      </p:sp>
      <p:sp>
        <p:nvSpPr>
          <p:cNvPr id="9" name="Rechteck 8"/>
          <p:cNvSpPr/>
          <p:nvPr/>
        </p:nvSpPr>
        <p:spPr>
          <a:xfrm>
            <a:off x="4860032" y="3663235"/>
            <a:ext cx="2783579" cy="1269612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/>
              <a:t>Klausur 01-03 Pkt. </a:t>
            </a:r>
          </a:p>
          <a:p>
            <a:pPr algn="ctr"/>
            <a:r>
              <a:rPr lang="de-DE" sz="1800" dirty="0"/>
              <a:t>=</a:t>
            </a:r>
          </a:p>
          <a:p>
            <a:pPr algn="ctr"/>
            <a:r>
              <a:rPr lang="de-DE" sz="1800" b="1" dirty="0"/>
              <a:t>maximales Gesamtergebnis </a:t>
            </a:r>
          </a:p>
          <a:p>
            <a:pPr algn="ctr"/>
            <a:r>
              <a:rPr lang="de-DE" sz="1800" b="1" dirty="0"/>
              <a:t>06 Pkt.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1144610" y="4932847"/>
            <a:ext cx="64990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800" dirty="0"/>
              <a:t>Verordnung über die Abschlüsse in der gymnasialen Oberstufe,</a:t>
            </a:r>
          </a:p>
          <a:p>
            <a:pPr algn="l"/>
            <a:r>
              <a:rPr lang="de-DE" sz="1800" dirty="0"/>
              <a:t>im Beruflichen Gymnasium, im Abendgymnasium und im Kolleg</a:t>
            </a:r>
          </a:p>
          <a:p>
            <a:pPr algn="l"/>
            <a:r>
              <a:rPr lang="de-DE" sz="1800" dirty="0"/>
              <a:t>(AVO-GOBAK)  Fassung ab 16.03.2020 </a:t>
            </a:r>
            <a:r>
              <a:rPr lang="de-DE" sz="1800" b="1" u="sng" dirty="0"/>
              <a:t>(Kenntnisnahme per Unterschrift bestätigen)</a:t>
            </a:r>
          </a:p>
        </p:txBody>
      </p:sp>
    </p:spTree>
    <p:extLst>
      <p:ext uri="{BB962C8B-B14F-4D97-AF65-F5344CB8AC3E}">
        <p14:creationId xmlns:p14="http://schemas.microsoft.com/office/powerpoint/2010/main" val="36208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Organisation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u="sng" dirty="0" smtClean="0"/>
              <a:t>Festlegung auf die drei Prüfungssporten bis zum </a:t>
            </a:r>
            <a:r>
              <a:rPr lang="de-DE" b="1" u="sng" dirty="0" smtClean="0"/>
              <a:t>15.12.24</a:t>
            </a:r>
          </a:p>
          <a:p>
            <a:r>
              <a:rPr lang="de-DE" dirty="0" smtClean="0"/>
              <a:t>Prüfungszeitraum: vor den schriftlichen Abiturprüfungen</a:t>
            </a:r>
          </a:p>
          <a:p>
            <a:r>
              <a:rPr lang="de-DE" dirty="0" smtClean="0"/>
              <a:t>Sonderprüfungen nach den schriftlichen Abiturprüfungen (z.B. Rudern, Tennis)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235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1484784"/>
            <a:ext cx="6324600" cy="4968552"/>
          </a:xfrm>
        </p:spPr>
        <p:txBody>
          <a:bodyPr>
            <a:normAutofit/>
          </a:bodyPr>
          <a:lstStyle/>
          <a:p>
            <a:pPr marL="609600" indent="-609600"/>
            <a:r>
              <a:rPr lang="de-DE" sz="2200" u="sng" dirty="0" smtClean="0">
                <a:solidFill>
                  <a:schemeClr val="tx1"/>
                </a:solidFill>
              </a:rPr>
              <a:t>ABI Info I</a:t>
            </a:r>
          </a:p>
          <a:p>
            <a:pPr marL="609600" indent="-609600"/>
            <a:endParaRPr lang="de-DE" sz="2200" u="sng" dirty="0" smtClean="0">
              <a:solidFill>
                <a:schemeClr val="tx1"/>
              </a:solidFill>
            </a:endParaRPr>
          </a:p>
          <a:p>
            <a:pPr marL="609600" indent="-609600" algn="l"/>
            <a:r>
              <a:rPr lang="de-DE" sz="2200" dirty="0" smtClean="0">
                <a:solidFill>
                  <a:schemeClr val="tx1"/>
                </a:solidFill>
              </a:rPr>
              <a:t>1. Begrüßung / Ziel der Veranstaltung</a:t>
            </a:r>
          </a:p>
          <a:p>
            <a:pPr marL="609600" indent="-609600" algn="l"/>
            <a:r>
              <a:rPr lang="de-DE" sz="2200" dirty="0" smtClean="0">
                <a:solidFill>
                  <a:schemeClr val="tx1"/>
                </a:solidFill>
              </a:rPr>
              <a:t>2. Informationen zur Einbringungsverpflichtung</a:t>
            </a:r>
          </a:p>
          <a:p>
            <a:pPr marL="609600" indent="-609600" algn="l"/>
            <a:r>
              <a:rPr lang="de-DE" sz="2200" dirty="0" smtClean="0">
                <a:solidFill>
                  <a:schemeClr val="tx1"/>
                </a:solidFill>
              </a:rPr>
              <a:t>                - Prüfungsfächer</a:t>
            </a:r>
          </a:p>
          <a:p>
            <a:pPr marL="609600" indent="-609600" algn="l"/>
            <a:r>
              <a:rPr lang="de-DE" sz="2200" dirty="0" smtClean="0">
                <a:solidFill>
                  <a:schemeClr val="tx1"/>
                </a:solidFill>
              </a:rPr>
              <a:t>                - einzubringende Kurse</a:t>
            </a:r>
          </a:p>
          <a:p>
            <a:pPr marL="609600" indent="-609600" algn="l"/>
            <a:r>
              <a:rPr lang="de-DE" sz="2200" dirty="0" smtClean="0">
                <a:solidFill>
                  <a:schemeClr val="tx1"/>
                </a:solidFill>
              </a:rPr>
              <a:t>3. Gesamtqualifikation</a:t>
            </a:r>
          </a:p>
          <a:p>
            <a:pPr marL="609600" indent="-609600" algn="l"/>
            <a:r>
              <a:rPr lang="de-DE" sz="2200" dirty="0" smtClean="0">
                <a:solidFill>
                  <a:schemeClr val="tx1"/>
                </a:solidFill>
              </a:rPr>
              <a:t>4. Ablauf der Abiturprüfungen</a:t>
            </a:r>
          </a:p>
          <a:p>
            <a:pPr marL="609600" indent="-609600" algn="l"/>
            <a:r>
              <a:rPr lang="de-DE" sz="2200" dirty="0" smtClean="0">
                <a:solidFill>
                  <a:schemeClr val="tx1"/>
                </a:solidFill>
              </a:rPr>
              <a:t>5. Verschiedenes / Anfragen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1484784"/>
            <a:ext cx="7772400" cy="685800"/>
          </a:xfrm>
        </p:spPr>
        <p:txBody>
          <a:bodyPr/>
          <a:lstStyle/>
          <a:p>
            <a:r>
              <a:rPr lang="de-DE" sz="24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Einbringungsverpflichtung für alle: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2132856"/>
            <a:ext cx="7772400" cy="458187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de-DE" sz="2400" i="1" dirty="0" smtClean="0">
                <a:latin typeface="Arial" charset="0"/>
              </a:rPr>
              <a:t>alle Prüfungsfächer mit je</a:t>
            </a:r>
            <a:r>
              <a:rPr lang="de-DE" sz="2400" dirty="0" smtClean="0">
                <a:latin typeface="Arial" charset="0"/>
              </a:rPr>
              <a:t>                		4 HE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Deutsch                                        		4 HE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eine Fremdsprache </a:t>
            </a:r>
            <a:r>
              <a:rPr lang="de-DE" sz="1400" dirty="0" smtClean="0">
                <a:latin typeface="Arial" charset="0"/>
              </a:rPr>
              <a:t>(bes. Vorgaben bei Neubeginn 2. FS) </a:t>
            </a:r>
            <a:r>
              <a:rPr lang="de-DE" sz="2400" dirty="0" smtClean="0">
                <a:latin typeface="Arial" charset="0"/>
              </a:rPr>
              <a:t>	4 HE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Mathematik                                		4 HE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eine Naturwissenschaft                    		4 HE      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Politik-Wirtschaft </a:t>
            </a:r>
            <a:r>
              <a:rPr lang="de-DE" sz="1600" dirty="0" smtClean="0">
                <a:latin typeface="Arial" charset="0"/>
              </a:rPr>
              <a:t>(außer Profil „</a:t>
            </a:r>
            <a:r>
              <a:rPr lang="de-DE" sz="1600" dirty="0" err="1" smtClean="0">
                <a:latin typeface="Arial" charset="0"/>
              </a:rPr>
              <a:t>Gesellsch</a:t>
            </a:r>
            <a:r>
              <a:rPr lang="de-DE" sz="1600" dirty="0" smtClean="0">
                <a:latin typeface="Arial" charset="0"/>
              </a:rPr>
              <a:t>.“ mit P3 / EK)</a:t>
            </a:r>
            <a:r>
              <a:rPr lang="de-DE" sz="1800" dirty="0" smtClean="0">
                <a:latin typeface="Arial" charset="0"/>
              </a:rPr>
              <a:t>	</a:t>
            </a:r>
            <a:r>
              <a:rPr lang="de-DE" sz="2400" dirty="0" smtClean="0">
                <a:latin typeface="Arial" charset="0"/>
              </a:rPr>
              <a:t>2 HE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Geschichte                                      		2 HE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Religion o. Werte und Normen    		2 HE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Musik o. Kunst o. Darstellendes Spiel  	2 HE</a:t>
            </a:r>
          </a:p>
          <a:p>
            <a:pPr>
              <a:lnSpc>
                <a:spcPct val="90000"/>
              </a:lnSpc>
            </a:pPr>
            <a:r>
              <a:rPr lang="de-DE" sz="2400" dirty="0" smtClean="0">
                <a:latin typeface="Arial" charset="0"/>
              </a:rPr>
              <a:t>Seminarfach </a:t>
            </a:r>
            <a:br>
              <a:rPr lang="de-DE" sz="2400" dirty="0" smtClean="0">
                <a:latin typeface="Arial" charset="0"/>
              </a:rPr>
            </a:br>
            <a:r>
              <a:rPr lang="de-DE" sz="1800" i="1" dirty="0" smtClean="0">
                <a:latin typeface="Arial" charset="0"/>
              </a:rPr>
              <a:t>(aufeinander folgend, inkl. FA-Halbjahr)</a:t>
            </a:r>
            <a:r>
              <a:rPr lang="de-DE" sz="1800" dirty="0" smtClean="0">
                <a:latin typeface="Arial" charset="0"/>
              </a:rPr>
              <a:t>                   </a:t>
            </a:r>
            <a:r>
              <a:rPr lang="de-DE" sz="2400" dirty="0" smtClean="0">
                <a:latin typeface="Arial" charset="0"/>
              </a:rPr>
              <a:t>	2 HE                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1412776"/>
            <a:ext cx="7772400" cy="838200"/>
          </a:xfrm>
        </p:spPr>
        <p:txBody>
          <a:bodyPr/>
          <a:lstStyle/>
          <a:p>
            <a:r>
              <a:rPr lang="de-DE" sz="2400" u="sng" dirty="0" smtClean="0"/>
              <a:t>Schwerpunktspezifische Einbringungsverpflichtungen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2132856"/>
            <a:ext cx="7772400" cy="432048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2400" dirty="0" smtClean="0">
                <a:latin typeface="Arial" charset="0"/>
              </a:rPr>
              <a:t>  </a:t>
            </a:r>
            <a:r>
              <a:rPr lang="de-DE" sz="2400" u="sng" dirty="0" smtClean="0">
                <a:latin typeface="Arial" charset="0"/>
              </a:rPr>
              <a:t>Schwerpunkt Sprachen: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2400" dirty="0" smtClean="0">
                <a:latin typeface="Arial" charset="0"/>
              </a:rPr>
              <a:t>    - weitere Fremdsprache                                	4 HE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2400" dirty="0" smtClean="0">
                <a:latin typeface="Arial" charset="0"/>
              </a:rPr>
              <a:t>  </a:t>
            </a:r>
            <a:r>
              <a:rPr lang="de-DE" sz="2400" u="sng" dirty="0" smtClean="0">
                <a:latin typeface="Arial" charset="0"/>
              </a:rPr>
              <a:t>Schwerpunkt Naturwissenschaften: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    - weitere Naturwissenschaft                  	4 HE</a:t>
            </a: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  </a:t>
            </a:r>
            <a:r>
              <a:rPr lang="de-DE" sz="2400" u="sng" dirty="0" smtClean="0">
                <a:latin typeface="Arial" charset="0"/>
              </a:rPr>
              <a:t>Schwerpunkt Gesellschaftswissenschaften:</a:t>
            </a:r>
            <a:endParaRPr lang="de-DE" sz="2400" dirty="0" smtClean="0">
              <a:latin typeface="Arial" charset="0"/>
            </a:endParaRPr>
          </a:p>
          <a:p>
            <a:pPr>
              <a:lnSpc>
                <a:spcPct val="90000"/>
              </a:lnSpc>
              <a:buNone/>
            </a:pPr>
            <a:r>
              <a:rPr lang="de-DE" sz="2400" dirty="0" smtClean="0">
                <a:latin typeface="Arial" charset="0"/>
              </a:rPr>
              <a:t>    - weitere Fremdsprache </a:t>
            </a:r>
            <a:br>
              <a:rPr lang="de-DE" sz="2400" dirty="0" smtClean="0">
                <a:latin typeface="Arial" charset="0"/>
              </a:rPr>
            </a:br>
            <a:r>
              <a:rPr lang="de-DE" sz="2400" dirty="0" smtClean="0">
                <a:latin typeface="Arial" charset="0"/>
              </a:rPr>
              <a:t>	</a:t>
            </a:r>
            <a:r>
              <a:rPr lang="de-DE" sz="2400" u="sng" dirty="0" smtClean="0">
                <a:latin typeface="Arial" charset="0"/>
              </a:rPr>
              <a:t>oder</a:t>
            </a:r>
            <a:r>
              <a:rPr lang="de-DE" sz="2400" dirty="0" smtClean="0">
                <a:latin typeface="Arial" charset="0"/>
              </a:rPr>
              <a:t> weitere Naturwissenschaft</a:t>
            </a:r>
            <a:r>
              <a:rPr lang="de-DE" sz="2400" dirty="0" smtClean="0">
                <a:solidFill>
                  <a:srgbClr val="EAEAEA"/>
                </a:solidFill>
                <a:latin typeface="Arial" charset="0"/>
              </a:rPr>
              <a:t> 		</a:t>
            </a:r>
            <a:r>
              <a:rPr lang="de-DE" sz="2400" dirty="0" smtClean="0">
                <a:latin typeface="Arial" charset="0"/>
              </a:rPr>
              <a:t>2 HE</a:t>
            </a: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2400" dirty="0" smtClean="0">
                <a:latin typeface="Arial" charset="0"/>
              </a:rPr>
              <a:t>  </a:t>
            </a:r>
            <a:r>
              <a:rPr lang="de-DE" sz="2400" u="sng" dirty="0" smtClean="0">
                <a:latin typeface="Arial" charset="0"/>
              </a:rPr>
              <a:t>Schwerpunkt musisch-künstlerische Fächer:</a:t>
            </a:r>
            <a:endParaRPr lang="de-DE" sz="24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2400" dirty="0" smtClean="0">
                <a:latin typeface="Arial" charset="0"/>
              </a:rPr>
              <a:t>    - weiteres musisch-künstlerisches Fach       	2 HE</a:t>
            </a: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 smtClean="0">
                <a:latin typeface="Arial" charset="0"/>
              </a:rPr>
              <a:t>  </a:t>
            </a:r>
            <a:r>
              <a:rPr lang="de-DE" sz="2400" u="sng" dirty="0" smtClean="0">
                <a:latin typeface="Arial" charset="0"/>
              </a:rPr>
              <a:t>Schwerpunkt Sport:</a:t>
            </a:r>
            <a:endParaRPr lang="de-DE" sz="24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2400" dirty="0" smtClean="0">
                <a:latin typeface="Arial" charset="0"/>
              </a:rPr>
              <a:t>    - weitere Fremdsprache </a:t>
            </a:r>
          </a:p>
          <a:p>
            <a:pPr>
              <a:lnSpc>
                <a:spcPct val="90000"/>
              </a:lnSpc>
              <a:buNone/>
            </a:pPr>
            <a:r>
              <a:rPr lang="de-DE" sz="2400" dirty="0" smtClean="0">
                <a:latin typeface="Arial" charset="0"/>
              </a:rPr>
              <a:t>		</a:t>
            </a:r>
            <a:r>
              <a:rPr lang="de-DE" sz="2400" u="sng" dirty="0" smtClean="0">
                <a:latin typeface="Arial" charset="0"/>
              </a:rPr>
              <a:t>oder</a:t>
            </a:r>
            <a:r>
              <a:rPr lang="de-DE" sz="2400" dirty="0" smtClean="0">
                <a:latin typeface="Arial" charset="0"/>
              </a:rPr>
              <a:t> weitere Naturwissenschaft 		2 HE 		</a:t>
            </a:r>
            <a:endParaRPr lang="de-DE" sz="1200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de-DE" sz="2400" dirty="0" smtClean="0">
              <a:latin typeface="Arial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14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14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1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14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27584" y="1484784"/>
            <a:ext cx="7772400" cy="762000"/>
          </a:xfrm>
        </p:spPr>
        <p:txBody>
          <a:bodyPr/>
          <a:lstStyle/>
          <a:p>
            <a:r>
              <a:rPr lang="de-DE" sz="2400" u="sng" dirty="0" smtClean="0"/>
              <a:t>Variable Einbringungsmöglichkeiten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idx="1"/>
          </p:nvPr>
        </p:nvSpPr>
        <p:spPr>
          <a:xfrm>
            <a:off x="899592" y="2348880"/>
            <a:ext cx="7772400" cy="3925416"/>
          </a:xfrm>
        </p:spPr>
        <p:txBody>
          <a:bodyPr>
            <a:normAutofit lnSpcReduction="10000"/>
          </a:bodyPr>
          <a:lstStyle/>
          <a:p>
            <a:pPr>
              <a:buFont typeface="Monotype Sorts" pitchFamily="2" charset="2"/>
              <a:buNone/>
            </a:pPr>
            <a:r>
              <a:rPr lang="de-DE" sz="2400" dirty="0" smtClean="0">
                <a:latin typeface="Arial" charset="0"/>
              </a:rPr>
              <a:t>    Es müssen mindestens 32 und können maximal 36 HE eingebracht werden.</a:t>
            </a:r>
          </a:p>
          <a:p>
            <a:pPr>
              <a:buFont typeface="Monotype Sorts" pitchFamily="2" charset="2"/>
              <a:buNone/>
            </a:pPr>
            <a:r>
              <a:rPr lang="de-DE" sz="2400" dirty="0" smtClean="0">
                <a:latin typeface="Arial" charset="0"/>
              </a:rPr>
              <a:t>	Für den Fall, dass die Einbringung weniger als 36 HE ergibt, können bei Bedarf aus folgenden Fächern weitere HE eingebracht werden:</a:t>
            </a:r>
            <a:br>
              <a:rPr lang="de-DE" sz="2400" dirty="0" smtClean="0">
                <a:latin typeface="Arial" charset="0"/>
              </a:rPr>
            </a:br>
            <a:endParaRPr lang="de-DE" sz="2400" dirty="0" smtClean="0">
              <a:latin typeface="Arial" charset="0"/>
            </a:endParaRPr>
          </a:p>
          <a:p>
            <a:r>
              <a:rPr lang="de-DE" sz="2400" dirty="0" smtClean="0">
                <a:latin typeface="Arial" charset="0"/>
              </a:rPr>
              <a:t>Sport: maximal 3 HE, bei mehr als 1 HE muss eine 		    Individualsportart eingebracht werden </a:t>
            </a:r>
            <a:endParaRPr lang="de-DE" sz="2000" i="1" dirty="0" smtClean="0">
              <a:latin typeface="Arial" charset="0"/>
            </a:endParaRPr>
          </a:p>
          <a:p>
            <a:r>
              <a:rPr lang="de-DE" sz="2400" dirty="0" smtClean="0">
                <a:latin typeface="Arial" charset="0"/>
              </a:rPr>
              <a:t>Seminarfach</a:t>
            </a:r>
          </a:p>
          <a:p>
            <a:r>
              <a:rPr lang="de-DE" sz="2400" dirty="0" smtClean="0">
                <a:latin typeface="Arial" charset="0"/>
              </a:rPr>
              <a:t>Fächer, die zusätzlich belegt wurden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552" y="1385392"/>
            <a:ext cx="8244408" cy="5472608"/>
          </a:xfrm>
        </p:spPr>
        <p:txBody>
          <a:bodyPr/>
          <a:lstStyle/>
          <a:p>
            <a:pPr algn="ctr">
              <a:buNone/>
            </a:pPr>
            <a:r>
              <a:rPr lang="de-DE" sz="1600" i="1" dirty="0" smtClean="0">
                <a:latin typeface="+mj-lt"/>
              </a:rPr>
              <a:t>Beispiel:</a:t>
            </a:r>
            <a:r>
              <a:rPr lang="de-DE" sz="1600" dirty="0" smtClean="0">
                <a:latin typeface="+mj-lt"/>
              </a:rPr>
              <a:t> </a:t>
            </a:r>
            <a:r>
              <a:rPr lang="de-DE" sz="1600" b="1" dirty="0" smtClean="0">
                <a:latin typeface="+mj-lt"/>
              </a:rPr>
              <a:t> </a:t>
            </a:r>
          </a:p>
          <a:p>
            <a:pPr algn="ctr">
              <a:buNone/>
            </a:pPr>
            <a:r>
              <a:rPr lang="de-DE" sz="2400" b="1" dirty="0" smtClean="0">
                <a:latin typeface="+mj-lt"/>
              </a:rPr>
              <a:t>   </a:t>
            </a:r>
            <a:r>
              <a:rPr lang="de-DE" sz="2400" u="sng" dirty="0" smtClean="0">
                <a:latin typeface="+mj-lt"/>
              </a:rPr>
              <a:t>Schwerpunkt Gesellschaftswissenschaften</a:t>
            </a:r>
            <a:endParaRPr lang="de-DE" sz="2400" dirty="0" smtClean="0">
              <a:latin typeface="+mj-lt"/>
            </a:endParaRPr>
          </a:p>
          <a:p>
            <a:pPr algn="ctr">
              <a:buNone/>
            </a:pPr>
            <a:r>
              <a:rPr lang="de-DE" sz="1600" b="1" dirty="0" smtClean="0">
                <a:latin typeface="+mj-lt"/>
              </a:rPr>
              <a:t> </a:t>
            </a:r>
          </a:p>
          <a:p>
            <a:pPr algn="ctr">
              <a:buNone/>
            </a:pPr>
            <a:r>
              <a:rPr lang="de-DE" sz="1400" dirty="0" smtClean="0">
                <a:latin typeface="+mj-lt"/>
              </a:rPr>
              <a:t>Max. 36 Kurse können eingebracht werden.</a:t>
            </a:r>
          </a:p>
          <a:p>
            <a:pPr algn="ctr">
              <a:buNone/>
            </a:pPr>
            <a:r>
              <a:rPr lang="de-DE" sz="1600" dirty="0" smtClean="0">
                <a:latin typeface="+mj-lt"/>
              </a:rPr>
              <a:t> </a:t>
            </a:r>
          </a:p>
          <a:p>
            <a:pPr lvl="2">
              <a:buNone/>
            </a:pPr>
            <a:r>
              <a:rPr lang="de-DE" sz="1400" i="1" u="sng" dirty="0" smtClean="0">
                <a:latin typeface="+mj-lt"/>
              </a:rPr>
              <a:t>Prüfungsfächer:</a:t>
            </a:r>
            <a:r>
              <a:rPr lang="de-DE" sz="1400" i="1" dirty="0" smtClean="0">
                <a:latin typeface="+mj-lt"/>
              </a:rPr>
              <a:t>		</a:t>
            </a:r>
            <a:r>
              <a:rPr lang="de-DE" sz="1400" i="1" u="sng" dirty="0" smtClean="0">
                <a:latin typeface="+mj-lt"/>
              </a:rPr>
              <a:t>dazu Pflicht:</a:t>
            </a:r>
            <a:r>
              <a:rPr lang="de-DE" sz="1400" i="1" dirty="0" smtClean="0">
                <a:latin typeface="+mj-lt"/>
              </a:rPr>
              <a:t>	              		</a:t>
            </a:r>
            <a:r>
              <a:rPr lang="de-DE" sz="1400" i="1" u="sng" dirty="0" smtClean="0">
                <a:latin typeface="+mj-lt"/>
              </a:rPr>
              <a:t>schwerpunktbedingt:</a:t>
            </a:r>
          </a:p>
          <a:p>
            <a:pPr lvl="2">
              <a:buNone/>
            </a:pPr>
            <a:endParaRPr lang="de-DE" sz="1800" u="sng" dirty="0" smtClean="0">
              <a:latin typeface="+mj-lt"/>
            </a:endParaRPr>
          </a:p>
          <a:p>
            <a:pPr lvl="2">
              <a:buNone/>
            </a:pPr>
            <a:r>
              <a:rPr lang="de-DE" b="1" dirty="0" smtClean="0"/>
              <a:t>GE	4 HE	 </a:t>
            </a:r>
            <a:r>
              <a:rPr lang="de-DE" b="1" i="1" dirty="0" smtClean="0"/>
              <a:t>	</a:t>
            </a:r>
            <a:r>
              <a:rPr lang="de-DE" b="1" dirty="0" smtClean="0"/>
              <a:t>MA	4 HE</a:t>
            </a:r>
          </a:p>
          <a:p>
            <a:pPr lvl="2">
              <a:buNone/>
            </a:pPr>
            <a:r>
              <a:rPr lang="en-GB" b="1" dirty="0" smtClean="0"/>
              <a:t>DE	4 HE	  	</a:t>
            </a:r>
            <a:r>
              <a:rPr lang="en-GB" b="1" dirty="0" smtClean="0">
                <a:solidFill>
                  <a:prstClr val="black"/>
                </a:solidFill>
              </a:rPr>
              <a:t>WN	2 HE</a:t>
            </a:r>
            <a:endParaRPr lang="de-DE" i="1" dirty="0" smtClean="0"/>
          </a:p>
          <a:p>
            <a:pPr lvl="2">
              <a:buNone/>
            </a:pPr>
            <a:r>
              <a:rPr lang="en-GB" b="1" dirty="0" smtClean="0"/>
              <a:t>PW	4 HE	</a:t>
            </a:r>
            <a:r>
              <a:rPr lang="en-GB" sz="1050" i="1" dirty="0" smtClean="0"/>
              <a:t>dazu</a:t>
            </a:r>
            <a:r>
              <a:rPr lang="en-GB" b="1" dirty="0" smtClean="0"/>
              <a:t>	 DS	2 HE 	</a:t>
            </a:r>
            <a:r>
              <a:rPr lang="en-GB" sz="1050" i="1" dirty="0" err="1" smtClean="0"/>
              <a:t>dazu</a:t>
            </a:r>
            <a:endParaRPr lang="de-DE" sz="1050" b="1" u="sng" dirty="0" smtClean="0"/>
          </a:p>
          <a:p>
            <a:pPr lvl="2">
              <a:buNone/>
            </a:pPr>
            <a:r>
              <a:rPr lang="en-GB" b="1" dirty="0" smtClean="0"/>
              <a:t>EN	4 HE		 SE	2 HE</a:t>
            </a:r>
            <a:endParaRPr lang="de-DE" dirty="0" smtClean="0"/>
          </a:p>
          <a:p>
            <a:pPr lvl="2">
              <a:buNone/>
            </a:pPr>
            <a:r>
              <a:rPr lang="en-GB" b="1" dirty="0" smtClean="0"/>
              <a:t>BI		4 HE			         		PH/FS      2 HE</a:t>
            </a:r>
            <a:endParaRPr lang="de-DE" dirty="0" smtClean="0"/>
          </a:p>
          <a:p>
            <a:pPr lvl="2">
              <a:buNone/>
            </a:pPr>
            <a:r>
              <a:rPr lang="de-DE" i="1" dirty="0" smtClean="0">
                <a:latin typeface="+mj-lt"/>
              </a:rPr>
              <a:t>      20 HE 	   +	      10 HE	   +	     2 HE</a:t>
            </a:r>
          </a:p>
          <a:p>
            <a:pPr lvl="2" algn="ctr">
              <a:buNone/>
            </a:pPr>
            <a:r>
              <a:rPr lang="de-DE" i="1" dirty="0" smtClean="0">
                <a:latin typeface="+mj-lt"/>
                <a:sym typeface="Wingdings" pitchFamily="2" charset="2"/>
              </a:rPr>
              <a:t>= 32 HE</a:t>
            </a:r>
          </a:p>
          <a:p>
            <a:pPr lvl="2">
              <a:buNone/>
            </a:pPr>
            <a:r>
              <a:rPr lang="de-DE" i="1" dirty="0" smtClean="0">
                <a:latin typeface="+mj-lt"/>
                <a:sym typeface="Wingdings" pitchFamily="2" charset="2"/>
              </a:rPr>
              <a:t>		</a:t>
            </a:r>
            <a:r>
              <a:rPr lang="de-DE" dirty="0" smtClean="0">
                <a:latin typeface="+mj-lt"/>
                <a:sym typeface="Wingdings" pitchFamily="2" charset="2"/>
              </a:rPr>
              <a:t>   max. </a:t>
            </a:r>
            <a:r>
              <a:rPr lang="de-DE" sz="2000" dirty="0" smtClean="0">
                <a:latin typeface="+mj-lt"/>
                <a:sym typeface="Wingdings" pitchFamily="2" charset="2"/>
              </a:rPr>
              <a:t>weitere </a:t>
            </a:r>
            <a:r>
              <a:rPr lang="de-DE" dirty="0" smtClean="0">
                <a:latin typeface="+mj-lt"/>
                <a:sym typeface="Wingdings" pitchFamily="2" charset="2"/>
              </a:rPr>
              <a:t>4</a:t>
            </a:r>
            <a:r>
              <a:rPr lang="de-DE" sz="2000" dirty="0" smtClean="0">
                <a:latin typeface="+mj-lt"/>
                <a:sym typeface="Wingdings" pitchFamily="2" charset="2"/>
              </a:rPr>
              <a:t> HE zur freien Wahl </a:t>
            </a:r>
            <a:endParaRPr lang="de-DE" sz="2000" dirty="0" smtClean="0">
              <a:latin typeface="+mj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1412776"/>
            <a:ext cx="7781925" cy="609600"/>
          </a:xfrm>
        </p:spPr>
        <p:txBody>
          <a:bodyPr/>
          <a:lstStyle/>
          <a:p>
            <a:r>
              <a:rPr lang="de-DE" sz="2800" u="sng" dirty="0" smtClean="0"/>
              <a:t>Die Gesamtqualifikation Teil I</a:t>
            </a:r>
            <a:endParaRPr lang="de-DE" sz="3600" u="sng" dirty="0" smtClean="0">
              <a:solidFill>
                <a:schemeClr val="tx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988840"/>
            <a:ext cx="7239000" cy="468052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Block I:   </a:t>
            </a:r>
            <a:r>
              <a:rPr lang="de-DE" sz="1800" b="1" u="sng" dirty="0" smtClean="0">
                <a:latin typeface="Arial" charset="0"/>
              </a:rPr>
              <a:t>Unterrichtsblock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de-DE" sz="1100" b="1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24-28 HE in </a:t>
            </a:r>
            <a:r>
              <a:rPr lang="de-DE" sz="1800" b="1" u="sng" dirty="0" smtClean="0">
                <a:latin typeface="Arial" charset="0"/>
              </a:rPr>
              <a:t>einfacher Wertung</a:t>
            </a:r>
            <a:r>
              <a:rPr lang="de-DE" sz="1800" b="1" dirty="0" smtClean="0">
                <a:latin typeface="Arial" charset="0"/>
              </a:rPr>
              <a:t>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     - darunter die Fächer P3, P4 und P5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	- kein Ergebnis mit 00 Punkten		            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8 HE in </a:t>
            </a:r>
            <a:r>
              <a:rPr lang="de-DE" sz="1800" b="1" u="sng" dirty="0" smtClean="0">
                <a:latin typeface="Arial" charset="0"/>
              </a:rPr>
              <a:t>zweifacher Wertung</a:t>
            </a:r>
            <a:r>
              <a:rPr lang="de-DE" sz="1800" b="1" dirty="0" smtClean="0">
                <a:latin typeface="Arial" charset="0"/>
              </a:rPr>
              <a:t> der Fächer P1 und P2 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     - kein Ergebnis mit 00 Punkten</a:t>
            </a:r>
            <a:br>
              <a:rPr lang="de-DE" sz="1800" b="1" dirty="0" smtClean="0">
                <a:latin typeface="Arial" charset="0"/>
              </a:rPr>
            </a:br>
            <a:endParaRPr lang="de-DE" sz="1800" b="1" dirty="0" smtClean="0"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600" b="1" dirty="0" smtClean="0">
                <a:solidFill>
                  <a:srgbClr val="CC0000"/>
                </a:solidFill>
                <a:latin typeface="Arial" charset="0"/>
              </a:rPr>
              <a:t>Insgesamt: 	max. 6 Ergebnisse unter 05 Punkten (32-34)</a:t>
            </a:r>
            <a:br>
              <a:rPr lang="de-DE" sz="1600" b="1" dirty="0" smtClean="0">
                <a:solidFill>
                  <a:srgbClr val="CC0000"/>
                </a:solidFill>
                <a:latin typeface="Arial" charset="0"/>
              </a:rPr>
            </a:br>
            <a:r>
              <a:rPr lang="de-DE" sz="1600" b="1" dirty="0" smtClean="0">
                <a:solidFill>
                  <a:srgbClr val="CC0000"/>
                </a:solidFill>
                <a:latin typeface="Arial" charset="0"/>
              </a:rPr>
              <a:t>		max. 7 Ergebnisse unter 05 Punkten (35-36)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600" b="1" dirty="0" smtClean="0">
                <a:solidFill>
                  <a:srgbClr val="CC0000"/>
                </a:solidFill>
                <a:latin typeface="Arial" charset="0"/>
              </a:rPr>
              <a:t>Davon:		höchstens 3 Ergebnisse in P1, P2 und P3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de-DE" sz="1600" b="1" dirty="0" smtClean="0">
              <a:solidFill>
                <a:srgbClr val="CC0000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Gesamtzahl: 24 bis 28 + 2 x 8 = 40 bis 44 Wertungen.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Alle Wertungen werden addiert, mit 40 multipliziert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de-DE" sz="1800" b="1" dirty="0" smtClean="0">
                <a:latin typeface="Arial" charset="0"/>
              </a:rPr>
              <a:t>und durch die Gesamtzahl der Wertungen dividiert.</a:t>
            </a:r>
          </a:p>
          <a:p>
            <a:pPr>
              <a:lnSpc>
                <a:spcPct val="90000"/>
              </a:lnSpc>
              <a:buFont typeface="Wingdings" pitchFamily="2" charset="2"/>
              <a:buChar char="è"/>
            </a:pPr>
            <a:r>
              <a:rPr lang="de-DE" sz="1800" b="1" i="1" dirty="0" smtClean="0">
                <a:latin typeface="Arial" charset="0"/>
              </a:rPr>
              <a:t>in Block I mindestens zu erreichen:  </a:t>
            </a:r>
            <a:r>
              <a:rPr lang="de-DE" sz="1800" b="1" i="1" u="sng" dirty="0" smtClean="0">
                <a:latin typeface="Arial" charset="0"/>
              </a:rPr>
              <a:t>200 Punkte</a:t>
            </a:r>
          </a:p>
          <a:p>
            <a:pPr>
              <a:lnSpc>
                <a:spcPct val="90000"/>
              </a:lnSpc>
              <a:buFont typeface="Wingdings" pitchFamily="2" charset="2"/>
              <a:buChar char="è"/>
            </a:pPr>
            <a:r>
              <a:rPr lang="de-DE" sz="1800" b="1" dirty="0" smtClean="0">
                <a:latin typeface="Arial" charset="0"/>
              </a:rPr>
              <a:t>damit erfolgt die Zulassung zur Abiturprüfung</a:t>
            </a:r>
          </a:p>
        </p:txBody>
      </p:sp>
      <p:sp>
        <p:nvSpPr>
          <p:cNvPr id="4" name="Geschweifte Klammer rechts 3"/>
          <p:cNvSpPr/>
          <p:nvPr/>
        </p:nvSpPr>
        <p:spPr>
          <a:xfrm>
            <a:off x="7020272" y="2492896"/>
            <a:ext cx="360040" cy="151216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7524328" y="299695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="1" dirty="0" smtClean="0">
                <a:latin typeface="Arial" pitchFamily="34" charset="0"/>
                <a:cs typeface="Arial" pitchFamily="34" charset="0"/>
              </a:rPr>
              <a:t>32-36</a:t>
            </a:r>
            <a:endParaRPr lang="de-DE" sz="1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7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73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73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73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73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 autoUpdateAnimBg="0"/>
      <p:bldP spid="4" grpId="0" animBg="1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03648" y="1484784"/>
            <a:ext cx="655161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e-DE" sz="2800" u="sng" dirty="0">
                <a:latin typeface="+mj-lt"/>
              </a:rPr>
              <a:t>Die Gesamtqualifikation Teil II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1187624" y="2060848"/>
            <a:ext cx="7056438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ts val="600"/>
              </a:spcBef>
            </a:pPr>
            <a:r>
              <a:rPr lang="de-DE" sz="2000" b="1" dirty="0">
                <a:latin typeface="Arial" charset="0"/>
              </a:rPr>
              <a:t>Block II:   </a:t>
            </a:r>
            <a:r>
              <a:rPr lang="de-DE" sz="2000" b="1" u="sng" dirty="0">
                <a:latin typeface="Arial" charset="0"/>
              </a:rPr>
              <a:t>Abiturblock</a:t>
            </a:r>
          </a:p>
          <a:p>
            <a:pPr algn="l">
              <a:spcBef>
                <a:spcPts val="600"/>
              </a:spcBef>
            </a:pPr>
            <a:r>
              <a:rPr lang="de-DE" sz="2000" b="1" dirty="0">
                <a:latin typeface="Arial" charset="0"/>
              </a:rPr>
              <a:t>Prüfungsergebnisse der 5 P-Fächer </a:t>
            </a:r>
            <a:r>
              <a:rPr lang="de-DE" sz="2000" b="1" u="sng" dirty="0" smtClean="0">
                <a:latin typeface="Arial" charset="0"/>
              </a:rPr>
              <a:t>vierfach</a:t>
            </a:r>
            <a:endParaRPr lang="de-DE" sz="2000" b="1" dirty="0">
              <a:latin typeface="Arial" charset="0"/>
            </a:endParaRPr>
          </a:p>
          <a:p>
            <a:pPr algn="l">
              <a:spcBef>
                <a:spcPts val="600"/>
              </a:spcBef>
            </a:pPr>
            <a:r>
              <a:rPr lang="de-DE" sz="2000" b="1" dirty="0" smtClean="0">
                <a:latin typeface="Arial" charset="0"/>
              </a:rPr>
              <a:t>(davon </a:t>
            </a:r>
            <a:r>
              <a:rPr lang="de-DE" sz="2000" b="1" dirty="0">
                <a:latin typeface="Arial" charset="0"/>
              </a:rPr>
              <a:t>in drei Fächern mind. 20 </a:t>
            </a:r>
            <a:r>
              <a:rPr lang="de-DE" sz="2000" b="1" dirty="0" smtClean="0">
                <a:latin typeface="Arial" charset="0"/>
              </a:rPr>
              <a:t>P).</a:t>
            </a:r>
            <a:endParaRPr lang="de-DE" sz="2000" b="1" dirty="0">
              <a:latin typeface="Arial" charset="0"/>
            </a:endParaRPr>
          </a:p>
          <a:p>
            <a:pPr algn="l">
              <a:spcBef>
                <a:spcPts val="600"/>
              </a:spcBef>
              <a:buFont typeface="Wingdings"/>
              <a:buChar char="è"/>
            </a:pPr>
            <a:r>
              <a:rPr lang="de-DE" sz="2000" b="1" i="1" dirty="0" smtClean="0">
                <a:latin typeface="Arial" charset="0"/>
              </a:rPr>
              <a:t>in </a:t>
            </a:r>
            <a:r>
              <a:rPr lang="de-DE" sz="2000" b="1" i="1" dirty="0">
                <a:latin typeface="Arial" charset="0"/>
              </a:rPr>
              <a:t>Block II mindestens zu erreichen: </a:t>
            </a:r>
            <a:endParaRPr lang="de-DE" sz="2000" b="1" i="1" dirty="0" smtClean="0">
              <a:latin typeface="Arial" charset="0"/>
            </a:endParaRPr>
          </a:p>
          <a:p>
            <a:pPr algn="l">
              <a:spcBef>
                <a:spcPts val="600"/>
              </a:spcBef>
            </a:pPr>
            <a:r>
              <a:rPr lang="de-DE" b="1" i="1" dirty="0" smtClean="0">
                <a:latin typeface="Arial" charset="0"/>
              </a:rPr>
              <a:t>                     </a:t>
            </a:r>
            <a:r>
              <a:rPr lang="de-DE" sz="2000" b="1" i="1" dirty="0" smtClean="0">
                <a:latin typeface="Arial" charset="0"/>
              </a:rPr>
              <a:t>    </a:t>
            </a:r>
            <a:r>
              <a:rPr lang="de-DE" sz="2000" b="1" i="1" u="sng" dirty="0" smtClean="0">
                <a:latin typeface="Arial" charset="0"/>
              </a:rPr>
              <a:t>100 Punkte</a:t>
            </a:r>
            <a:endParaRPr lang="de-DE" sz="2000" b="1" i="1" u="sng" dirty="0">
              <a:latin typeface="Arial" charset="0"/>
            </a:endParaRPr>
          </a:p>
          <a:p>
            <a:pPr algn="l">
              <a:spcBef>
                <a:spcPts val="600"/>
              </a:spcBef>
            </a:pPr>
            <a:r>
              <a:rPr lang="de-DE" sz="1600" b="1" dirty="0">
                <a:latin typeface="Arial" charset="0"/>
              </a:rPr>
              <a:t>(Summe der beiden Blöcke wird mit Hilfe einer Tabelle umgerechnet.)</a:t>
            </a:r>
          </a:p>
          <a:p>
            <a:pPr algn="l">
              <a:spcBef>
                <a:spcPts val="600"/>
              </a:spcBef>
            </a:pPr>
            <a:r>
              <a:rPr lang="de-DE" sz="2000" b="1" dirty="0">
                <a:latin typeface="Arial" charset="0"/>
              </a:rPr>
              <a:t>Werden diese Bedingungen nicht erfüllt, folgen</a:t>
            </a:r>
          </a:p>
          <a:p>
            <a:pPr algn="l">
              <a:spcBef>
                <a:spcPts val="600"/>
              </a:spcBef>
            </a:pPr>
            <a:r>
              <a:rPr lang="de-DE" sz="2000" b="1" dirty="0">
                <a:latin typeface="Arial" charset="0"/>
              </a:rPr>
              <a:t>mündliche </a:t>
            </a:r>
            <a:r>
              <a:rPr lang="de-DE" sz="2000" b="1" dirty="0" smtClean="0">
                <a:latin typeface="Arial" charset="0"/>
              </a:rPr>
              <a:t>Ergänzungsprüfungen</a:t>
            </a:r>
            <a:r>
              <a:rPr lang="de-DE" sz="2000" b="1" dirty="0">
                <a:latin typeface="Arial" charset="0"/>
              </a:rPr>
              <a:t>. </a:t>
            </a:r>
            <a:endParaRPr lang="de-DE" sz="2000" b="1" dirty="0" smtClean="0">
              <a:latin typeface="Arial" charset="0"/>
            </a:endParaRPr>
          </a:p>
          <a:p>
            <a:pPr algn="l">
              <a:spcBef>
                <a:spcPts val="600"/>
              </a:spcBef>
            </a:pPr>
            <a:r>
              <a:rPr lang="de-DE" sz="2000" b="1" dirty="0" smtClean="0">
                <a:latin typeface="Arial" charset="0"/>
              </a:rPr>
              <a:t>In </a:t>
            </a:r>
            <a:r>
              <a:rPr lang="de-DE" sz="2000" b="1" dirty="0">
                <a:latin typeface="Arial" charset="0"/>
              </a:rPr>
              <a:t>dem Fall gilt:</a:t>
            </a:r>
          </a:p>
          <a:p>
            <a:pPr algn="l">
              <a:spcBef>
                <a:spcPts val="600"/>
              </a:spcBef>
            </a:pPr>
            <a:r>
              <a:rPr lang="de-DE" sz="2000" b="1" dirty="0" smtClean="0">
                <a:latin typeface="Arial" charset="0"/>
              </a:rPr>
              <a:t>(Klausur </a:t>
            </a:r>
            <a:r>
              <a:rPr lang="de-DE" sz="2000" b="1" dirty="0">
                <a:latin typeface="Arial" charset="0"/>
              </a:rPr>
              <a:t>8fach + </a:t>
            </a:r>
            <a:r>
              <a:rPr lang="de-DE" sz="2000" b="1" dirty="0" smtClean="0">
                <a:latin typeface="Arial" charset="0"/>
              </a:rPr>
              <a:t>Ergänzung 4fach) </a:t>
            </a:r>
            <a:r>
              <a:rPr lang="de-DE" sz="2000" b="1" dirty="0">
                <a:latin typeface="Arial" charset="0"/>
              </a:rPr>
              <a:t>: 3</a:t>
            </a:r>
          </a:p>
          <a:p>
            <a:pPr algn="l">
              <a:spcBef>
                <a:spcPts val="600"/>
              </a:spcBef>
            </a:pPr>
            <a:r>
              <a:rPr lang="de-DE" sz="1600" b="1" dirty="0">
                <a:latin typeface="Arial" charset="0"/>
              </a:rPr>
              <a:t>Beispiel: Klausur 04 P. x 8 = 32    </a:t>
            </a:r>
            <a:r>
              <a:rPr lang="de-DE" sz="1600" b="1" dirty="0" smtClean="0">
                <a:latin typeface="Arial" charset="0"/>
              </a:rPr>
              <a:t>Ergänzung </a:t>
            </a:r>
            <a:r>
              <a:rPr lang="de-DE" sz="1600" b="1" dirty="0">
                <a:latin typeface="Arial" charset="0"/>
              </a:rPr>
              <a:t>07 P. = 28 ergibt 60,</a:t>
            </a:r>
          </a:p>
          <a:p>
            <a:pPr algn="l">
              <a:spcBef>
                <a:spcPts val="600"/>
              </a:spcBef>
            </a:pPr>
            <a:r>
              <a:rPr lang="de-DE" sz="1600" b="1" dirty="0">
                <a:latin typeface="Arial" charset="0"/>
              </a:rPr>
              <a:t>dividiert durch 3 = </a:t>
            </a:r>
            <a:r>
              <a:rPr lang="de-DE" sz="1600" b="1" u="sng" dirty="0">
                <a:latin typeface="Arial" charset="0"/>
              </a:rPr>
              <a:t>20 P</a:t>
            </a:r>
            <a:r>
              <a:rPr lang="de-DE" sz="1600" dirty="0" smtClean="0">
                <a:latin typeface="Arial" charset="0"/>
              </a:rPr>
              <a:t>.   </a:t>
            </a:r>
            <a:r>
              <a:rPr lang="de-DE" sz="1100" dirty="0" smtClean="0">
                <a:latin typeface="Arial" charset="0"/>
              </a:rPr>
              <a:t>(Im Falle von Sport als P-Fach gilt eine andere Formel.)</a:t>
            </a:r>
            <a:endParaRPr lang="de-DE" sz="1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 smtClean="0"/>
              <a:t>Klausuren in Q2</a:t>
            </a:r>
            <a:endParaRPr lang="de-DE" u="sng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1794500"/>
          </a:xfrm>
        </p:spPr>
        <p:txBody>
          <a:bodyPr/>
          <a:lstStyle/>
          <a:p>
            <a:pPr marL="0" indent="0">
              <a:buNone/>
            </a:pPr>
            <a:r>
              <a:rPr lang="de-DE" b="1" dirty="0">
                <a:latin typeface="Arial" charset="0"/>
              </a:rPr>
              <a:t>Eine Klausur pro Fach und Halbjahr</a:t>
            </a:r>
            <a:br>
              <a:rPr lang="de-DE" b="1" dirty="0">
                <a:latin typeface="Arial" charset="0"/>
              </a:rPr>
            </a:br>
            <a:r>
              <a:rPr lang="de-DE" b="1" dirty="0">
                <a:latin typeface="Arial" charset="0"/>
              </a:rPr>
              <a:t>Klausuren unter Abiturbedingungen im </a:t>
            </a:r>
            <a:r>
              <a:rPr lang="de-DE" b="1" dirty="0" smtClean="0">
                <a:latin typeface="Arial" charset="0"/>
              </a:rPr>
              <a:t/>
            </a:r>
            <a:br>
              <a:rPr lang="de-DE" b="1" dirty="0" smtClean="0">
                <a:latin typeface="Arial" charset="0"/>
              </a:rPr>
            </a:br>
            <a:r>
              <a:rPr lang="de-DE" b="1" dirty="0" smtClean="0">
                <a:latin typeface="Arial" charset="0"/>
              </a:rPr>
              <a:t>1</a:t>
            </a:r>
            <a:r>
              <a:rPr lang="de-DE" b="1" dirty="0">
                <a:latin typeface="Arial" charset="0"/>
              </a:rPr>
              <a:t>. Halbjahr Q2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3A129-9033-4561-AEBD-530438ED2CD1}" type="slidenum">
              <a:rPr lang="de-DE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de-D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710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Logo 2013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528</Words>
  <Application>Microsoft Office PowerPoint</Application>
  <PresentationFormat>Bildschirmpräsentation (4:3)</PresentationFormat>
  <Paragraphs>192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Monotype Sorts</vt:lpstr>
      <vt:lpstr>Times New Roman</vt:lpstr>
      <vt:lpstr>Wingdings</vt:lpstr>
      <vt:lpstr>Wingdings 2</vt:lpstr>
      <vt:lpstr>PPT Logo 2013</vt:lpstr>
      <vt:lpstr>       KGS Sehnde  Einbringungsverpflichtungen und Gesamtqualifikation  Verordnung 2005 in der Fassung von 2020</vt:lpstr>
      <vt:lpstr>PowerPoint-Präsentation</vt:lpstr>
      <vt:lpstr>Einbringungsverpflichtung für alle:</vt:lpstr>
      <vt:lpstr>Schwerpunktspezifische Einbringungsverpflichtungen</vt:lpstr>
      <vt:lpstr>Variable Einbringungsmöglichkeiten</vt:lpstr>
      <vt:lpstr>PowerPoint-Präsentation</vt:lpstr>
      <vt:lpstr>Die Gesamtqualifikation Teil I</vt:lpstr>
      <vt:lpstr>PowerPoint-Präsentation</vt:lpstr>
      <vt:lpstr>Klausuren in Q2</vt:lpstr>
      <vt:lpstr>PowerPoint-Präsentation</vt:lpstr>
      <vt:lpstr> Schulischer Teil der Fachhochschulreife </vt:lpstr>
      <vt:lpstr>Abiturprüfung Sport (Sportprofil)</vt:lpstr>
      <vt:lpstr>Sportpraktische Prüfung</vt:lpstr>
      <vt:lpstr>Bewegungsfelder</vt:lpstr>
      <vt:lpstr>Zusammensetzung der Prüfungsnote</vt:lpstr>
      <vt:lpstr>Einschränkungen</vt:lpstr>
      <vt:lpstr>Organisation</vt:lpstr>
    </vt:vector>
  </TitlesOfParts>
  <Company>KGS Sehnde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Kein Folientitel</dc:title>
  <dc:creator>Administrator</dc:creator>
  <cp:lastModifiedBy>Dirk Ahrens</cp:lastModifiedBy>
  <cp:revision>324</cp:revision>
  <cp:lastPrinted>2022-10-04T11:08:38Z</cp:lastPrinted>
  <dcterms:created xsi:type="dcterms:W3CDTF">2003-11-18T13:24:34Z</dcterms:created>
  <dcterms:modified xsi:type="dcterms:W3CDTF">2023-11-06T12:04:36Z</dcterms:modified>
</cp:coreProperties>
</file>