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8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71" r:id="rId4"/>
    <p:sldId id="266" r:id="rId5"/>
    <p:sldId id="259" r:id="rId6"/>
    <p:sldId id="265" r:id="rId7"/>
    <p:sldId id="274" r:id="rId8"/>
    <p:sldId id="275" r:id="rId9"/>
    <p:sldId id="273" r:id="rId10"/>
    <p:sldId id="279" r:id="rId11"/>
    <p:sldId id="278" r:id="rId12"/>
    <p:sldId id="277" r:id="rId13"/>
    <p:sldId id="281" r:id="rId14"/>
  </p:sldIdLst>
  <p:sldSz cx="9144000" cy="6858000" type="screen4x3"/>
  <p:notesSz cx="6797675" cy="9928225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47122"/>
    <a:srgbClr val="FF9900"/>
    <a:srgbClr val="525252"/>
    <a:srgbClr val="DDDDDD"/>
    <a:srgbClr val="7BA7D3"/>
    <a:srgbClr val="DF9D2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8092" autoAdjust="0"/>
    <p:restoredTop sz="90929"/>
  </p:normalViewPr>
  <p:slideViewPr>
    <p:cSldViewPr>
      <p:cViewPr varScale="1">
        <p:scale>
          <a:sx n="85" d="100"/>
          <a:sy n="85" d="100"/>
        </p:scale>
        <p:origin x="1711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0212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2475"/>
            <a:ext cx="4943475" cy="370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8"/>
            <a:ext cx="4984962" cy="4467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814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31814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E41E829D-B68A-40FF-A033-833309E7D7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1592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EE451-141D-4B17-8472-F1D6D9E4E8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ADE95-CBE3-47AD-BFC4-9A7AE65C22E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089A5-EE9A-4B13-81F5-837F660779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E7BB6-BA58-43BA-BFE9-1847E5E0CDA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3AC98-4CE5-4574-9207-D4904F8DF16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D444A-17D5-41E4-BC5E-4250B162D7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C7EB9-577C-4E87-AB30-8D5C5CACD5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82B47-CDB3-44F0-B444-59DD47A419F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E498E-FC9A-45E3-A397-011AE932B87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56F20-8124-4D38-81B7-2B7DA1DCD8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0026E-2F8D-4CE1-B35A-06F205AA0C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95CC1C-EC15-4895-9182-82F9449440C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549275"/>
            <a:ext cx="6477000" cy="1816100"/>
          </a:xfrm>
          <a:solidFill>
            <a:srgbClr val="92D050"/>
          </a:solidFill>
          <a:effectLst>
            <a:outerShdw dist="107763" dir="2700000" algn="ctr" rotWithShape="0">
              <a:srgbClr val="525252">
                <a:alpha val="50000"/>
              </a:srgbClr>
            </a:outerShdw>
          </a:effectLst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KGS Sehnde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2636838"/>
            <a:ext cx="6400800" cy="3733800"/>
          </a:xfrm>
        </p:spPr>
        <p:txBody>
          <a:bodyPr/>
          <a:lstStyle/>
          <a:p>
            <a:pPr eaLnBrk="1" hangingPunct="1"/>
            <a:r>
              <a:rPr lang="de-DE" dirty="0">
                <a:solidFill>
                  <a:schemeClr val="tx1"/>
                </a:solidFill>
              </a:rPr>
              <a:t>Wir über uns: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die gymnasiale Oberstufe</a:t>
            </a:r>
          </a:p>
          <a:p>
            <a:pPr eaLnBrk="1" hangingPunct="1"/>
            <a:r>
              <a:rPr lang="de-DE" dirty="0">
                <a:solidFill>
                  <a:schemeClr val="tx1"/>
                </a:solidFill>
              </a:rPr>
              <a:t>- </a:t>
            </a:r>
          </a:p>
          <a:p>
            <a:pPr eaLnBrk="1" hangingPunct="1"/>
            <a:r>
              <a:rPr lang="de-DE" sz="2400" dirty="0">
                <a:solidFill>
                  <a:schemeClr val="tx1"/>
                </a:solidFill>
              </a:rPr>
              <a:t>Ein Überblick anhand </a:t>
            </a:r>
          </a:p>
          <a:p>
            <a:pPr eaLnBrk="1" hangingPunct="1"/>
            <a:r>
              <a:rPr lang="de-DE" sz="2400" dirty="0">
                <a:solidFill>
                  <a:schemeClr val="tx1"/>
                </a:solidFill>
              </a:rPr>
              <a:t>der Verordnung zur</a:t>
            </a:r>
          </a:p>
          <a:p>
            <a:pPr eaLnBrk="1" hangingPunct="1"/>
            <a:r>
              <a:rPr lang="de-DE" sz="2400" dirty="0">
                <a:solidFill>
                  <a:schemeClr val="tx1"/>
                </a:solidFill>
              </a:rPr>
              <a:t>gymnasialen Oberstufe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228600"/>
            <a:ext cx="7773987" cy="1143000"/>
          </a:xfrm>
          <a:solidFill>
            <a:srgbClr val="92D050"/>
          </a:solidFill>
          <a:effectLst>
            <a:outerShdw dist="107763" dir="2700000" algn="ctr" rotWithShape="0">
              <a:srgbClr val="525252"/>
            </a:outerShdw>
          </a:effectLst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600" dirty="0" smtClean="0"/>
              <a:t>Die Qualifikationsphase</a:t>
            </a:r>
            <a:endParaRPr lang="de-DE" sz="2000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1043608" y="2348880"/>
            <a:ext cx="7315200" cy="3938736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3333750" algn="l"/>
              </a:tabLst>
              <a:defRPr/>
            </a:pPr>
            <a:r>
              <a:rPr lang="de-DE" sz="2800" dirty="0"/>
              <a:t>Die </a:t>
            </a:r>
            <a:r>
              <a:rPr lang="de-DE" sz="2800" dirty="0" err="1"/>
              <a:t>SuS</a:t>
            </a:r>
            <a:r>
              <a:rPr lang="de-DE" sz="2800" dirty="0"/>
              <a:t> haben Unterricht in </a:t>
            </a:r>
            <a:r>
              <a:rPr lang="de-DE" sz="2800" b="1" dirty="0"/>
              <a:t>fünf</a:t>
            </a:r>
            <a:r>
              <a:rPr lang="de-DE" sz="2800" dirty="0"/>
              <a:t> Prüfungs-fächern: </a:t>
            </a:r>
            <a:br>
              <a:rPr lang="de-DE" sz="2800" dirty="0"/>
            </a:br>
            <a:r>
              <a:rPr lang="de-DE" sz="2800" b="1" dirty="0" smtClean="0"/>
              <a:t>Drei</a:t>
            </a:r>
            <a:r>
              <a:rPr lang="de-DE" sz="2800" dirty="0" smtClean="0"/>
              <a:t> </a:t>
            </a:r>
            <a:r>
              <a:rPr lang="de-DE" sz="2800" dirty="0"/>
              <a:t>„EA-Fächer“ (auf erhöhtem Niveau) und </a:t>
            </a:r>
            <a:br>
              <a:rPr lang="de-DE" sz="2800" dirty="0"/>
            </a:br>
            <a:r>
              <a:rPr lang="de-DE" sz="2800" b="1" dirty="0" smtClean="0"/>
              <a:t>zwei</a:t>
            </a:r>
            <a:r>
              <a:rPr lang="de-DE" sz="2800" dirty="0" smtClean="0"/>
              <a:t> </a:t>
            </a:r>
            <a:r>
              <a:rPr lang="de-DE" sz="2800" dirty="0"/>
              <a:t>weitere Fächer auf grundlegendem Niveau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3333750" algn="l"/>
              </a:tabLst>
              <a:defRPr/>
            </a:pPr>
            <a:r>
              <a:rPr lang="de-DE" sz="2800" dirty="0"/>
              <a:t>Zwei der drei Kernfächer </a:t>
            </a:r>
            <a:r>
              <a:rPr lang="de-DE" sz="2800" dirty="0" smtClean="0"/>
              <a:t>(DE</a:t>
            </a:r>
            <a:r>
              <a:rPr lang="de-DE" sz="2800" dirty="0"/>
              <a:t>, </a:t>
            </a:r>
            <a:r>
              <a:rPr lang="de-DE" sz="2800" dirty="0" smtClean="0"/>
              <a:t>FS, MA) </a:t>
            </a:r>
            <a:r>
              <a:rPr lang="de-DE" sz="2800" dirty="0"/>
              <a:t>müssen Prüfungsfächer sein</a:t>
            </a:r>
            <a:r>
              <a:rPr lang="de-DE" sz="2800" dirty="0" smtClean="0"/>
              <a:t>.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3333750" algn="l"/>
              </a:tabLst>
              <a:defRPr/>
            </a:pPr>
            <a:r>
              <a:rPr lang="de-DE" sz="2800" dirty="0" smtClean="0"/>
              <a:t>Man kann kein Fach als Prüfungsfach wählen, das man nicht in EP im Unterricht hatte.</a:t>
            </a:r>
            <a:r>
              <a:rPr lang="de-DE" sz="2800" dirty="0"/>
              <a:t/>
            </a:r>
            <a:br>
              <a:rPr lang="de-DE" sz="2800" dirty="0"/>
            </a:br>
            <a:endParaRPr lang="de-DE" sz="2800" dirty="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187450" y="1628775"/>
            <a:ext cx="63103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55000"/>
              <a:buFont typeface="Monotype Sorts" pitchFamily="2" charset="2"/>
              <a:buNone/>
            </a:pPr>
            <a:r>
              <a:rPr lang="de-DE" sz="2800" b="1" dirty="0">
                <a:latin typeface="+mn-lt"/>
              </a:rPr>
              <a:t>Prüfungsfächer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971550" y="476672"/>
            <a:ext cx="7315200" cy="894928"/>
          </a:xfrm>
          <a:solidFill>
            <a:srgbClr val="92D050"/>
          </a:solidFill>
          <a:effectLst>
            <a:outerShdw dist="107763" dir="2700000" algn="ctr" rotWithShape="0">
              <a:srgbClr val="525252"/>
            </a:outerShdw>
          </a:effectLst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600" dirty="0"/>
              <a:t>Die Qualifikationsphase </a:t>
            </a:r>
            <a:endParaRPr lang="de-DE" sz="2000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idx="1"/>
          </p:nvPr>
        </p:nvSpPr>
        <p:spPr>
          <a:xfrm>
            <a:off x="971550" y="2781300"/>
            <a:ext cx="7315200" cy="30956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tabLst>
                <a:tab pos="3333750" algn="l"/>
              </a:tabLst>
            </a:pPr>
            <a:r>
              <a:rPr lang="de-DE" sz="2800" dirty="0" err="1"/>
              <a:t>SuS</a:t>
            </a:r>
            <a:r>
              <a:rPr lang="de-DE" sz="2800" dirty="0"/>
              <a:t> wählen einen „Schwerpunkt“,  der von </a:t>
            </a:r>
            <a:r>
              <a:rPr lang="de-DE" sz="2800" b="1" dirty="0"/>
              <a:t>zwei</a:t>
            </a:r>
            <a:r>
              <a:rPr lang="de-DE" sz="2800" dirty="0"/>
              <a:t> Fächern mit erhöhtem Anforderungsniveau bestimmt wird.</a:t>
            </a:r>
            <a:endParaRPr lang="de-DE" sz="2000" dirty="0"/>
          </a:p>
          <a:p>
            <a:pPr eaLnBrk="1" hangingPunct="1">
              <a:lnSpc>
                <a:spcPct val="120000"/>
              </a:lnSpc>
              <a:tabLst>
                <a:tab pos="3333750" algn="l"/>
              </a:tabLst>
            </a:pPr>
            <a:r>
              <a:rPr lang="de-DE" sz="2800" b="1" dirty="0"/>
              <a:t>Ein drittes </a:t>
            </a:r>
            <a:r>
              <a:rPr lang="de-DE" sz="2800" b="1" dirty="0" smtClean="0"/>
              <a:t>Fach</a:t>
            </a:r>
            <a:r>
              <a:rPr lang="de-DE" sz="2800" dirty="0" smtClean="0"/>
              <a:t> </a:t>
            </a:r>
            <a:r>
              <a:rPr lang="de-DE" sz="2800" dirty="0"/>
              <a:t>auf erhöhtem Anforderungsniveau wird hinzu gewählt.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403350" y="1844675"/>
            <a:ext cx="662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55000"/>
              <a:buFont typeface="Monotype Sorts" pitchFamily="2" charset="2"/>
              <a:buNone/>
            </a:pPr>
            <a:r>
              <a:rPr lang="de-DE" sz="2800" b="1" dirty="0">
                <a:latin typeface="+mj-lt"/>
              </a:rPr>
              <a:t>Schwerpunkte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467544" y="1772816"/>
            <a:ext cx="8496944" cy="5256584"/>
          </a:xfrm>
        </p:spPr>
        <p:txBody>
          <a:bodyPr>
            <a:normAutofit fontScale="47500" lnSpcReduction="20000"/>
          </a:bodyPr>
          <a:lstStyle/>
          <a:p>
            <a:pPr marL="365760" indent="-256032" algn="ctr" eaLnBrk="1" fontAlgn="auto" hangingPunct="1">
              <a:lnSpc>
                <a:spcPct val="8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de-DE" sz="4400" dirty="0">
                <a:cs typeface="Lucida Sans Unicode" pitchFamily="34" charset="0"/>
              </a:rPr>
              <a:t>		</a:t>
            </a:r>
            <a:endParaRPr lang="de-DE" sz="4400" i="1" dirty="0">
              <a:cs typeface="Lucida Sans Unicode" pitchFamily="34" charset="0"/>
            </a:endParaRPr>
          </a:p>
          <a:p>
            <a:pPr marL="365760" indent="-256032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4500" dirty="0">
                <a:cs typeface="Lucida Sans Unicode" pitchFamily="34" charset="0"/>
              </a:rPr>
              <a:t>Der sprachliche und der naturwissenschaftliche Schwerpunkt sind anzubieten (Belegung einer zweiten FS bzw. zweiten NW 4 Halbj.).</a:t>
            </a:r>
            <a:br>
              <a:rPr lang="de-DE" sz="4500" dirty="0">
                <a:cs typeface="Lucida Sans Unicode" pitchFamily="34" charset="0"/>
              </a:rPr>
            </a:br>
            <a:r>
              <a:rPr lang="de-DE" sz="4500" dirty="0">
                <a:solidFill>
                  <a:srgbClr val="FF0000"/>
                </a:solidFill>
                <a:cs typeface="Lucida Sans Unicode" pitchFamily="34" charset="0"/>
              </a:rPr>
              <a:t>Bei Abwahl der 2. Fremdsprache in EP ist der sprachliche Schwerpunkt nicht mehr möglich!</a:t>
            </a:r>
            <a:endParaRPr lang="de-DE" sz="4500" dirty="0">
              <a:cs typeface="Lucida Sans Unicode" pitchFamily="34" charset="0"/>
            </a:endParaRPr>
          </a:p>
          <a:p>
            <a:pPr marL="365760" indent="-256032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4500" dirty="0">
                <a:cs typeface="Lucida Sans Unicode" pitchFamily="34" charset="0"/>
              </a:rPr>
              <a:t>Der gesellschaftswissenschaftliche </a:t>
            </a:r>
            <a:r>
              <a:rPr lang="de-DE" sz="4500" i="1" dirty="0">
                <a:cs typeface="Lucida Sans Unicode" pitchFamily="34" charset="0"/>
              </a:rPr>
              <a:t>soll</a:t>
            </a:r>
            <a:r>
              <a:rPr lang="de-DE" sz="4500" dirty="0">
                <a:cs typeface="Lucida Sans Unicode" pitchFamily="34" charset="0"/>
              </a:rPr>
              <a:t> angeboten </a:t>
            </a:r>
            <a:r>
              <a:rPr lang="de-DE" sz="4500" dirty="0" smtClean="0">
                <a:cs typeface="Lucida Sans Unicode" pitchFamily="34" charset="0"/>
              </a:rPr>
              <a:t>werden                                                      </a:t>
            </a:r>
            <a:r>
              <a:rPr lang="de-DE" sz="4500" dirty="0">
                <a:cs typeface="Lucida Sans Unicode" pitchFamily="34" charset="0"/>
              </a:rPr>
              <a:t>(Belegung einer zweiten FS oder zweiten </a:t>
            </a:r>
            <a:r>
              <a:rPr lang="de-DE" sz="4500" dirty="0" smtClean="0">
                <a:cs typeface="Lucida Sans Unicode" pitchFamily="34" charset="0"/>
              </a:rPr>
              <a:t>NW </a:t>
            </a:r>
            <a:r>
              <a:rPr lang="de-DE" sz="4500" dirty="0">
                <a:cs typeface="Lucida Sans Unicode" pitchFamily="34" charset="0"/>
              </a:rPr>
              <a:t>2 Halbj</a:t>
            </a:r>
            <a:r>
              <a:rPr lang="de-DE" sz="4500" dirty="0" smtClean="0">
                <a:cs typeface="Lucida Sans Unicode" pitchFamily="34" charset="0"/>
              </a:rPr>
              <a:t>.).</a:t>
            </a:r>
            <a:r>
              <a:rPr lang="de-DE" sz="4500" dirty="0">
                <a:cs typeface="Lucida Sans Unicode" pitchFamily="34" charset="0"/>
              </a:rPr>
              <a:t/>
            </a:r>
            <a:br>
              <a:rPr lang="de-DE" sz="4500" dirty="0">
                <a:cs typeface="Lucida Sans Unicode" pitchFamily="34" charset="0"/>
              </a:rPr>
            </a:br>
            <a:r>
              <a:rPr lang="de-DE" sz="4500" dirty="0" smtClean="0">
                <a:solidFill>
                  <a:srgbClr val="FF0000"/>
                </a:solidFill>
                <a:cs typeface="Lucida Sans Unicode" pitchFamily="34" charset="0"/>
              </a:rPr>
              <a:t>Bei </a:t>
            </a:r>
            <a:r>
              <a:rPr lang="de-DE" sz="4500" dirty="0">
                <a:solidFill>
                  <a:srgbClr val="FF0000"/>
                </a:solidFill>
                <a:cs typeface="Lucida Sans Unicode" pitchFamily="34" charset="0"/>
              </a:rPr>
              <a:t>Abwahl der 2. Fremdsprache in EP müssen zwei NW belegt werden!</a:t>
            </a:r>
          </a:p>
          <a:p>
            <a:pPr marL="365760" indent="-256032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4500" dirty="0">
                <a:cs typeface="Lucida Sans Unicode" pitchFamily="34" charset="0"/>
              </a:rPr>
              <a:t>Der </a:t>
            </a:r>
            <a:r>
              <a:rPr lang="de-DE" sz="4500" dirty="0" smtClean="0">
                <a:cs typeface="Lucida Sans Unicode" pitchFamily="34" charset="0"/>
              </a:rPr>
              <a:t>musisch-künstlerische Schwerpunkt </a:t>
            </a:r>
            <a:r>
              <a:rPr lang="de-DE" sz="4500" i="1" dirty="0">
                <a:cs typeface="Lucida Sans Unicode" pitchFamily="34" charset="0"/>
              </a:rPr>
              <a:t>soll</a:t>
            </a:r>
            <a:r>
              <a:rPr lang="de-DE" sz="4500" dirty="0">
                <a:cs typeface="Lucida Sans Unicode" pitchFamily="34" charset="0"/>
              </a:rPr>
              <a:t> angeboten </a:t>
            </a:r>
            <a:r>
              <a:rPr lang="de-DE" sz="4500" dirty="0" smtClean="0">
                <a:cs typeface="Lucida Sans Unicode" pitchFamily="34" charset="0"/>
              </a:rPr>
              <a:t>werden                                                       </a:t>
            </a:r>
            <a:r>
              <a:rPr lang="de-DE" sz="4500" dirty="0">
                <a:cs typeface="Lucida Sans Unicode" pitchFamily="34" charset="0"/>
              </a:rPr>
              <a:t>(Belegung eines zweiten </a:t>
            </a:r>
            <a:r>
              <a:rPr lang="de-DE" sz="4500" dirty="0" smtClean="0">
                <a:cs typeface="Lucida Sans Unicode" pitchFamily="34" charset="0"/>
              </a:rPr>
              <a:t>kreativen Fachs </a:t>
            </a:r>
            <a:r>
              <a:rPr lang="de-DE" sz="4500" dirty="0">
                <a:cs typeface="Lucida Sans Unicode" pitchFamily="34" charset="0"/>
              </a:rPr>
              <a:t>2 Halbj</a:t>
            </a:r>
            <a:r>
              <a:rPr lang="de-DE" sz="4500" dirty="0" smtClean="0">
                <a:cs typeface="Lucida Sans Unicode" pitchFamily="34" charset="0"/>
              </a:rPr>
              <a:t>.).</a:t>
            </a:r>
            <a:r>
              <a:rPr lang="de-DE" sz="4500" dirty="0">
                <a:cs typeface="Lucida Sans Unicode" pitchFamily="34" charset="0"/>
              </a:rPr>
              <a:t/>
            </a:r>
            <a:br>
              <a:rPr lang="de-DE" sz="4500" dirty="0">
                <a:cs typeface="Lucida Sans Unicode" pitchFamily="34" charset="0"/>
              </a:rPr>
            </a:br>
            <a:r>
              <a:rPr lang="de-DE" sz="4500" dirty="0" smtClean="0">
                <a:solidFill>
                  <a:srgbClr val="FF0000"/>
                </a:solidFill>
                <a:cs typeface="Lucida Sans Unicode" pitchFamily="34" charset="0"/>
              </a:rPr>
              <a:t>Der </a:t>
            </a:r>
            <a:r>
              <a:rPr lang="de-DE" sz="4500" dirty="0">
                <a:solidFill>
                  <a:srgbClr val="FF0000"/>
                </a:solidFill>
                <a:cs typeface="Lucida Sans Unicode" pitchFamily="34" charset="0"/>
              </a:rPr>
              <a:t>Wahlpflichtbereich oder ein Fach </a:t>
            </a:r>
            <a:r>
              <a:rPr lang="de-DE" sz="4500" dirty="0" smtClean="0">
                <a:solidFill>
                  <a:srgbClr val="FF0000"/>
                </a:solidFill>
                <a:cs typeface="Lucida Sans Unicode" pitchFamily="34" charset="0"/>
              </a:rPr>
              <a:t>im </a:t>
            </a:r>
            <a:r>
              <a:rPr lang="de-DE" sz="4500" dirty="0">
                <a:solidFill>
                  <a:srgbClr val="FF0000"/>
                </a:solidFill>
                <a:cs typeface="Lucida Sans Unicode" pitchFamily="34" charset="0"/>
              </a:rPr>
              <a:t>Wahlbereich sollten belegt </a:t>
            </a:r>
            <a:r>
              <a:rPr lang="de-DE" sz="4500" dirty="0" smtClean="0">
                <a:solidFill>
                  <a:srgbClr val="FF0000"/>
                </a:solidFill>
                <a:cs typeface="Lucida Sans Unicode" pitchFamily="34" charset="0"/>
              </a:rPr>
              <a:t>werden!</a:t>
            </a:r>
            <a:endParaRPr lang="de-DE" sz="4500" dirty="0">
              <a:cs typeface="Lucida Sans Unicode" pitchFamily="34" charset="0"/>
            </a:endParaRPr>
          </a:p>
          <a:p>
            <a:pPr marL="365760" indent="-256032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4500" dirty="0">
                <a:cs typeface="Lucida Sans Unicode" pitchFamily="34" charset="0"/>
              </a:rPr>
              <a:t>Der sportliche Schwerpunkt </a:t>
            </a:r>
            <a:r>
              <a:rPr lang="de-DE" sz="4500" i="1" dirty="0">
                <a:cs typeface="Lucida Sans Unicode" pitchFamily="34" charset="0"/>
              </a:rPr>
              <a:t>kann</a:t>
            </a:r>
            <a:r>
              <a:rPr lang="de-DE" sz="4500" dirty="0">
                <a:cs typeface="Lucida Sans Unicode" pitchFamily="34" charset="0"/>
              </a:rPr>
              <a:t> angeboten </a:t>
            </a:r>
            <a:r>
              <a:rPr lang="de-DE" sz="4500" dirty="0" smtClean="0">
                <a:cs typeface="Lucida Sans Unicode" pitchFamily="34" charset="0"/>
              </a:rPr>
              <a:t>werden                    (</a:t>
            </a:r>
            <a:r>
              <a:rPr lang="de-DE" sz="4500" dirty="0">
                <a:cs typeface="Lucida Sans Unicode" pitchFamily="34" charset="0"/>
              </a:rPr>
              <a:t>Belegung einer zweiten FS oder zweiten NW 2 Halbj</a:t>
            </a:r>
            <a:r>
              <a:rPr lang="de-DE" sz="4500" dirty="0" smtClean="0">
                <a:cs typeface="Lucida Sans Unicode" pitchFamily="34" charset="0"/>
              </a:rPr>
              <a:t>.).</a:t>
            </a:r>
            <a:r>
              <a:rPr lang="de-DE" sz="4500" dirty="0">
                <a:cs typeface="Lucida Sans Unicode" pitchFamily="34" charset="0"/>
              </a:rPr>
              <a:t/>
            </a:r>
            <a:br>
              <a:rPr lang="de-DE" sz="4500" dirty="0">
                <a:cs typeface="Lucida Sans Unicode" pitchFamily="34" charset="0"/>
              </a:rPr>
            </a:br>
            <a:r>
              <a:rPr lang="de-DE" sz="4500" dirty="0">
                <a:solidFill>
                  <a:srgbClr val="FF0000"/>
                </a:solidFill>
                <a:cs typeface="Lucida Sans Unicode" pitchFamily="34" charset="0"/>
              </a:rPr>
              <a:t>Bei Abwahl der 2. Fremdsprache in EP müssen zwei NW belegt werden!</a:t>
            </a:r>
            <a:endParaRPr lang="de-DE" sz="4500" dirty="0">
              <a:cs typeface="Lucida Sans Unicode" pitchFamily="34" charset="0"/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endParaRPr lang="de-DE" sz="4000" dirty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de-DE" sz="4000" i="1" dirty="0"/>
              <a:t>	</a:t>
            </a:r>
            <a:endParaRPr lang="de-DE" sz="4000" dirty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27584" y="609600"/>
            <a:ext cx="7776864" cy="4585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softEdge rad="31750"/>
          </a:effec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EA157A"/>
              </a:buClr>
              <a:buSzPct val="55000"/>
              <a:buFont typeface="Monotype Sorts" pitchFamily="2" charset="2"/>
              <a:buNone/>
              <a:defRPr/>
            </a:pPr>
            <a:endParaRPr lang="de-DE" sz="2800" b="1" dirty="0">
              <a:solidFill>
                <a:srgbClr val="4E5B6F"/>
              </a:solidFill>
              <a:latin typeface="Lucida Sans Unicode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3568" y="620688"/>
            <a:ext cx="7773987" cy="936104"/>
          </a:xfrm>
          <a:prstGeom prst="rect">
            <a:avLst/>
          </a:prstGeom>
          <a:solidFill>
            <a:srgbClr val="92D050"/>
          </a:solidFill>
          <a:effectLst>
            <a:outerShdw dist="107763" dir="2700000" algn="ctr" rotWithShape="0">
              <a:srgbClr val="525252"/>
            </a:outerShdw>
          </a:effectLst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EA157A"/>
              </a:buClr>
              <a:buSzPct val="55000"/>
              <a:buFont typeface="Monotype Sorts" pitchFamily="2" charset="2"/>
              <a:buNone/>
              <a:defRPr/>
            </a:pPr>
            <a:r>
              <a:rPr lang="de-DE" sz="3200" dirty="0"/>
              <a:t>Schwerpunkte in der Q</a:t>
            </a:r>
            <a:r>
              <a:rPr lang="de-DE" sz="3200" dirty="0">
                <a:cs typeface="Lucida Sans Unicode" pitchFamily="34" charset="0"/>
              </a:rPr>
              <a:t>ualifikationsphase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772400" cy="1052512"/>
          </a:xfrm>
          <a:solidFill>
            <a:srgbClr val="92D050"/>
          </a:solidFill>
          <a:effectLst>
            <a:outerShdw dist="107763" dir="2700000" algn="ctr" rotWithShape="0">
              <a:srgbClr val="525252"/>
            </a:outerShdw>
          </a:effectLst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/>
              <a:t>Anmeldung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755576" y="1628800"/>
            <a:ext cx="79208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dirty="0" smtClean="0">
                <a:latin typeface="+mn-lt"/>
              </a:rPr>
              <a:t>Bei </a:t>
            </a:r>
            <a:r>
              <a:rPr lang="de-DE" dirty="0">
                <a:latin typeface="+mn-lt"/>
              </a:rPr>
              <a:t>Fragen rund um den Übergang in die Einführungsphase ist das Oberstufenteam </a:t>
            </a:r>
            <a:r>
              <a:rPr lang="de-DE" dirty="0" smtClean="0">
                <a:latin typeface="+mn-lt"/>
              </a:rPr>
              <a:t>(DIPP, AHR, KGL, GRN) für </a:t>
            </a:r>
            <a:r>
              <a:rPr lang="de-DE" dirty="0">
                <a:latin typeface="+mn-lt"/>
              </a:rPr>
              <a:t>alle auch per Mail </a:t>
            </a:r>
            <a:r>
              <a:rPr lang="de-DE" dirty="0" smtClean="0">
                <a:latin typeface="+mn-lt"/>
              </a:rPr>
              <a:t>erreichbar.</a:t>
            </a:r>
          </a:p>
          <a:p>
            <a:pPr algn="l">
              <a:spcBef>
                <a:spcPct val="50000"/>
              </a:spcBef>
            </a:pPr>
            <a:r>
              <a:rPr lang="de-DE" dirty="0" smtClean="0">
                <a:latin typeface="+mn-lt"/>
              </a:rPr>
              <a:t>Abgabe der Wahlbögen 10G als Klassensatz </a:t>
            </a:r>
            <a:r>
              <a:rPr lang="de-DE" smtClean="0">
                <a:latin typeface="+mn-lt"/>
              </a:rPr>
              <a:t>bis </a:t>
            </a:r>
            <a:r>
              <a:rPr lang="de-DE" smtClean="0">
                <a:solidFill>
                  <a:srgbClr val="FF0000"/>
                </a:solidFill>
                <a:latin typeface="+mn-lt"/>
              </a:rPr>
              <a:t>Freitag</a:t>
            </a:r>
            <a:r>
              <a:rPr lang="de-DE" dirty="0" smtClean="0">
                <a:solidFill>
                  <a:srgbClr val="FF0000"/>
                </a:solidFill>
                <a:latin typeface="+mn-lt"/>
              </a:rPr>
              <a:t>, </a:t>
            </a:r>
            <a:r>
              <a:rPr lang="de-DE" smtClean="0">
                <a:solidFill>
                  <a:srgbClr val="FF0000"/>
                </a:solidFill>
                <a:latin typeface="+mn-lt"/>
              </a:rPr>
              <a:t>den 16. </a:t>
            </a:r>
            <a:r>
              <a:rPr lang="de-DE" dirty="0" smtClean="0">
                <a:solidFill>
                  <a:srgbClr val="FF0000"/>
                </a:solidFill>
                <a:latin typeface="+mn-lt"/>
              </a:rPr>
              <a:t>Februar.</a:t>
            </a:r>
          </a:p>
          <a:p>
            <a:pPr algn="l">
              <a:spcBef>
                <a:spcPct val="50000"/>
              </a:spcBef>
            </a:pPr>
            <a:r>
              <a:rPr lang="de-DE" dirty="0" smtClean="0">
                <a:latin typeface="+mn-lt"/>
              </a:rPr>
              <a:t>Termine für die Anmeldung für 10K bei Herrn </a:t>
            </a:r>
            <a:r>
              <a:rPr lang="de-DE" dirty="0" err="1" smtClean="0">
                <a:latin typeface="+mn-lt"/>
              </a:rPr>
              <a:t>Marchlewski</a:t>
            </a:r>
            <a:r>
              <a:rPr lang="de-DE" dirty="0" smtClean="0">
                <a:latin typeface="+mn-lt"/>
              </a:rPr>
              <a:t> vereinbaren: </a:t>
            </a:r>
            <a:r>
              <a:rPr lang="de-DE" dirty="0" smtClean="0">
                <a:solidFill>
                  <a:srgbClr val="FF0000"/>
                </a:solidFill>
                <a:latin typeface="+mn-lt"/>
              </a:rPr>
              <a:t>12/13. Februar.</a:t>
            </a:r>
          </a:p>
          <a:p>
            <a:pPr algn="l">
              <a:spcBef>
                <a:spcPct val="50000"/>
              </a:spcBef>
            </a:pPr>
            <a:r>
              <a:rPr lang="de-DE" dirty="0" smtClean="0">
                <a:latin typeface="+mn-lt"/>
              </a:rPr>
              <a:t>Und wenn es nicht die EP an der KGS werden soll?</a:t>
            </a:r>
          </a:p>
          <a:p>
            <a:pPr algn="l">
              <a:spcBef>
                <a:spcPct val="50000"/>
              </a:spcBef>
            </a:pPr>
            <a:r>
              <a:rPr lang="de-DE" dirty="0" smtClean="0">
                <a:solidFill>
                  <a:srgbClr val="FF0000"/>
                </a:solidFill>
                <a:latin typeface="+mn-lt"/>
              </a:rPr>
              <a:t>Anmeldung zur BBS: Termin mit Herrn Jürgen vereinbaren; Unterlagen müssen bis zum 31.01.24 fertig sein.</a:t>
            </a:r>
            <a:endParaRPr lang="de-DE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939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6" name="AutoShape 18"/>
          <p:cNvSpPr>
            <a:spLocks noChangeArrowheads="1"/>
          </p:cNvSpPr>
          <p:nvPr/>
        </p:nvSpPr>
        <p:spPr bwMode="auto">
          <a:xfrm>
            <a:off x="3886200" y="2209800"/>
            <a:ext cx="1066800" cy="1905000"/>
          </a:xfrm>
          <a:prstGeom prst="curvedLeftArrow">
            <a:avLst>
              <a:gd name="adj1" fmla="val 28869"/>
              <a:gd name="adj2" fmla="val 55952"/>
              <a:gd name="adj3" fmla="val 24556"/>
            </a:avLst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1066800" y="1600200"/>
            <a:ext cx="2743200" cy="1371600"/>
          </a:xfrm>
          <a:prstGeom prst="ellipse">
            <a:avLst/>
          </a:prstGeom>
          <a:solidFill>
            <a:srgbClr val="E47122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de-DE" dirty="0">
                <a:latin typeface="+mn-lt"/>
              </a:rPr>
              <a:t>Einführungs- </a:t>
            </a:r>
            <a:br>
              <a:rPr lang="de-DE" dirty="0">
                <a:latin typeface="+mn-lt"/>
              </a:rPr>
            </a:br>
            <a:r>
              <a:rPr lang="de-DE" dirty="0" err="1">
                <a:latin typeface="+mn-lt"/>
              </a:rPr>
              <a:t>phase</a:t>
            </a:r>
            <a:r>
              <a:rPr lang="de-DE" dirty="0">
                <a:latin typeface="+mn-lt"/>
              </a:rPr>
              <a:t> „EP“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1066800" y="3429000"/>
            <a:ext cx="2819400" cy="1447800"/>
          </a:xfrm>
          <a:prstGeom prst="ellipse">
            <a:avLst/>
          </a:prstGeom>
          <a:solidFill>
            <a:srgbClr val="E47122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de-DE" dirty="0">
                <a:latin typeface="+mj-lt"/>
              </a:rPr>
              <a:t>Qualifikations-</a:t>
            </a:r>
          </a:p>
          <a:p>
            <a:r>
              <a:rPr lang="de-DE" dirty="0" err="1">
                <a:latin typeface="+mj-lt"/>
              </a:rPr>
              <a:t>phase</a:t>
            </a:r>
            <a:r>
              <a:rPr lang="de-DE" dirty="0">
                <a:latin typeface="+mj-lt"/>
              </a:rPr>
              <a:t> „Q1“ + „Q2“</a:t>
            </a:r>
            <a:endParaRPr lang="de-DE" sz="1600" dirty="0">
              <a:latin typeface="+mj-lt"/>
            </a:endParaRP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6553200" y="2362200"/>
            <a:ext cx="2362200" cy="1981200"/>
          </a:xfrm>
          <a:prstGeom prst="flowChartProcess">
            <a:avLst/>
          </a:prstGeom>
          <a:solidFill>
            <a:srgbClr val="92D05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de-DE" b="1" dirty="0">
                <a:latin typeface="+mn-lt"/>
              </a:rPr>
              <a:t>Fach-</a:t>
            </a:r>
            <a:br>
              <a:rPr lang="de-DE" b="1" dirty="0">
                <a:latin typeface="+mn-lt"/>
              </a:rPr>
            </a:br>
            <a:r>
              <a:rPr lang="de-DE" b="1" dirty="0" err="1">
                <a:latin typeface="+mn-lt"/>
              </a:rPr>
              <a:t>hochschulreife</a:t>
            </a:r>
            <a:r>
              <a:rPr lang="de-DE" dirty="0">
                <a:latin typeface="+mn-lt"/>
              </a:rPr>
              <a:t/>
            </a:r>
            <a:br>
              <a:rPr lang="de-DE" dirty="0">
                <a:latin typeface="+mn-lt"/>
              </a:rPr>
            </a:br>
            <a:r>
              <a:rPr lang="de-DE" sz="1600" i="1" dirty="0">
                <a:latin typeface="+mn-lt"/>
              </a:rPr>
              <a:t>(schulischer Teil </a:t>
            </a:r>
          </a:p>
          <a:p>
            <a:r>
              <a:rPr lang="de-DE" sz="1600" i="1" dirty="0">
                <a:latin typeface="+mn-lt"/>
              </a:rPr>
              <a:t>frühestens nach dem</a:t>
            </a:r>
          </a:p>
          <a:p>
            <a:r>
              <a:rPr lang="de-DE" sz="1600" i="1" dirty="0">
                <a:latin typeface="+mn-lt"/>
              </a:rPr>
              <a:t>1. Jahr der </a:t>
            </a:r>
            <a:r>
              <a:rPr lang="de-DE" sz="1600" i="1" dirty="0" err="1">
                <a:latin typeface="+mn-lt"/>
              </a:rPr>
              <a:t>Quali</a:t>
            </a:r>
            <a:r>
              <a:rPr lang="de-DE" sz="1600" i="1" dirty="0">
                <a:latin typeface="+mn-lt"/>
              </a:rPr>
              <a:t>-Phase )</a:t>
            </a:r>
            <a:endParaRPr lang="de-DE" i="1" dirty="0">
              <a:latin typeface="+mn-lt"/>
            </a:endParaRP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1219200" y="5181600"/>
            <a:ext cx="2819400" cy="1447800"/>
          </a:xfrm>
          <a:prstGeom prst="ellipse">
            <a:avLst/>
          </a:prstGeom>
          <a:solidFill>
            <a:srgbClr val="E47122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de-DE" dirty="0">
                <a:latin typeface="+mn-lt"/>
              </a:rPr>
              <a:t>Abiturprüfung</a:t>
            </a: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6516688" y="4508500"/>
            <a:ext cx="2362200" cy="1752600"/>
          </a:xfrm>
          <a:prstGeom prst="flowChartProcess">
            <a:avLst/>
          </a:prstGeom>
          <a:solidFill>
            <a:srgbClr val="92D05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de-DE" b="1" dirty="0">
                <a:latin typeface="+mn-lt"/>
              </a:rPr>
              <a:t>Allgemeine </a:t>
            </a:r>
            <a:br>
              <a:rPr lang="de-DE" b="1" dirty="0">
                <a:latin typeface="+mn-lt"/>
              </a:rPr>
            </a:br>
            <a:r>
              <a:rPr lang="de-DE" b="1" dirty="0">
                <a:latin typeface="+mn-lt"/>
              </a:rPr>
              <a:t>Hochschulreife</a:t>
            </a:r>
            <a:endParaRPr lang="de-DE" dirty="0">
              <a:latin typeface="+mn-lt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352800" y="4692650"/>
            <a:ext cx="990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b="1"/>
              <a:t>+</a:t>
            </a:r>
            <a:endParaRPr lang="de-DE" sz="3600"/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>
            <a:off x="4267200" y="4876800"/>
            <a:ext cx="2209800" cy="685800"/>
          </a:xfrm>
          <a:prstGeom prst="notchedRightArrow">
            <a:avLst>
              <a:gd name="adj1" fmla="val 50463"/>
              <a:gd name="adj2" fmla="val 54867"/>
            </a:avLst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2308" name="AutoShape 20"/>
          <p:cNvSpPr>
            <a:spLocks noChangeArrowheads="1"/>
          </p:cNvSpPr>
          <p:nvPr/>
        </p:nvSpPr>
        <p:spPr bwMode="auto">
          <a:xfrm>
            <a:off x="4267200" y="3810000"/>
            <a:ext cx="2209800" cy="685800"/>
          </a:xfrm>
          <a:prstGeom prst="notchedRightArrow">
            <a:avLst>
              <a:gd name="adj1" fmla="val 50463"/>
              <a:gd name="adj2" fmla="val 54867"/>
            </a:avLst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4107" name="Text Box 26"/>
          <p:cNvSpPr txBox="1">
            <a:spLocks noChangeArrowheads="1"/>
          </p:cNvSpPr>
          <p:nvPr/>
        </p:nvSpPr>
        <p:spPr bwMode="auto">
          <a:xfrm>
            <a:off x="4572000" y="4267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4108" name="Titel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Aufbau der gymnasialen Oberstufe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 animBg="1"/>
      <p:bldP spid="12295" grpId="0" animBg="1" autoUpdateAnimBg="0"/>
      <p:bldP spid="12296" grpId="0" animBg="1" autoUpdateAnimBg="0"/>
      <p:bldP spid="12298" grpId="0" animBg="1" autoUpdateAnimBg="0"/>
      <p:bldP spid="12299" grpId="0" animBg="1" autoUpdateAnimBg="0"/>
      <p:bldP spid="12300" grpId="0" animBg="1" autoUpdateAnimBg="0"/>
      <p:bldP spid="12301" grpId="0" autoUpdateAnimBg="0"/>
      <p:bldP spid="12307" grpId="0" animBg="1"/>
      <p:bldP spid="123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idx="1"/>
          </p:nvPr>
        </p:nvSpPr>
        <p:spPr>
          <a:xfrm>
            <a:off x="1116013" y="3284538"/>
            <a:ext cx="7239000" cy="2808287"/>
          </a:xfrm>
        </p:spPr>
        <p:txBody>
          <a:bodyPr/>
          <a:lstStyle/>
          <a:p>
            <a:pPr eaLnBrk="1" hangingPunct="1"/>
            <a:r>
              <a:rPr lang="de-DE" sz="2400" dirty="0">
                <a:cs typeface="Times New Roman" pitchFamily="18" charset="0"/>
              </a:rPr>
              <a:t>werden die Schülerinnen und </a:t>
            </a:r>
            <a:r>
              <a:rPr lang="de-DE" sz="2400" dirty="0" smtClean="0">
                <a:cs typeface="Times New Roman" pitchFamily="18" charset="0"/>
              </a:rPr>
              <a:t>Schüler </a:t>
            </a:r>
            <a:r>
              <a:rPr lang="de-DE" sz="2400" dirty="0">
                <a:cs typeface="Times New Roman" pitchFamily="18" charset="0"/>
              </a:rPr>
              <a:t>aus den verschiedenen Klassen in neue Klassen gemischt  (max. 26 pro Klasse</a:t>
            </a:r>
            <a:r>
              <a:rPr lang="de-DE" sz="2400" dirty="0" smtClean="0">
                <a:cs typeface="Times New Roman" pitchFamily="18" charset="0"/>
              </a:rPr>
              <a:t>).</a:t>
            </a:r>
          </a:p>
          <a:p>
            <a:pPr eaLnBrk="1" hangingPunct="1"/>
            <a:endParaRPr lang="de-DE" sz="2400" dirty="0">
              <a:cs typeface="Times New Roman" pitchFamily="18" charset="0"/>
            </a:endParaRPr>
          </a:p>
          <a:p>
            <a:pPr eaLnBrk="1" hangingPunct="1"/>
            <a:r>
              <a:rPr lang="de-DE" sz="2400" dirty="0">
                <a:cs typeface="Times New Roman" pitchFamily="18" charset="0"/>
              </a:rPr>
              <a:t>gibt es für die 2. Fremdsprache, den Wahlpflichtbereich, die kreativen Fächer, Sport sowie Religion und Werte und Normen Kurse.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187450" y="1628775"/>
            <a:ext cx="705695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55000"/>
              <a:buFont typeface="Monotype Sorts" pitchFamily="2" charset="2"/>
              <a:buNone/>
            </a:pPr>
            <a:r>
              <a:rPr lang="de-DE" dirty="0">
                <a:latin typeface="+mn-lt"/>
              </a:rPr>
              <a:t>Die </a:t>
            </a:r>
            <a:r>
              <a:rPr lang="de-DE" dirty="0" smtClean="0">
                <a:latin typeface="+mn-lt"/>
              </a:rPr>
              <a:t>Einführungsphase </a:t>
            </a:r>
            <a:r>
              <a:rPr lang="de-DE" dirty="0">
                <a:latin typeface="+mn-lt"/>
              </a:rPr>
              <a:t>(EP) soll deutlich als Einstieg in die Oberstufe wahrzunehmen sein und wir wollen den Zusammenhalt des neuen Jahrgangs </a:t>
            </a:r>
            <a:r>
              <a:rPr lang="de-DE" dirty="0" smtClean="0">
                <a:latin typeface="+mn-lt"/>
              </a:rPr>
              <a:t>fördern. Deshalb</a:t>
            </a:r>
            <a:r>
              <a:rPr lang="de-DE" dirty="0">
                <a:latin typeface="+mn-lt"/>
              </a:rPr>
              <a:t>...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92D050"/>
          </a:solidFill>
          <a:effectLst>
            <a:outerShdw dist="107763" dir="2700000" algn="ctr" rotWithShape="0">
              <a:srgbClr val="525252"/>
            </a:outerShdw>
          </a:effectLst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600" dirty="0"/>
              <a:t>Die Organisation der Einführungsphase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utoUpdateAnimBg="0"/>
      <p:bldP spid="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7773987" cy="968375"/>
          </a:xfrm>
          <a:solidFill>
            <a:srgbClr val="92D050"/>
          </a:solidFill>
          <a:effectLst>
            <a:outerShdw dist="107763" dir="2700000" algn="ctr" rotWithShape="0">
              <a:srgbClr val="525252"/>
            </a:outerShdw>
          </a:effectLst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600" dirty="0"/>
              <a:t>Die Einführungsphase</a:t>
            </a:r>
            <a:endParaRPr lang="de-DE" sz="2000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idx="1"/>
          </p:nvPr>
        </p:nvSpPr>
        <p:spPr>
          <a:xfrm>
            <a:off x="971550" y="2205038"/>
            <a:ext cx="7596188" cy="446432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de-DE" sz="2600" dirty="0"/>
              <a:t>DE, FS, MA können nur untereinander ausgeglichen </a:t>
            </a:r>
            <a:r>
              <a:rPr lang="de-DE" sz="2600" dirty="0" smtClean="0"/>
              <a:t>werden</a:t>
            </a:r>
            <a:endParaRPr lang="de-DE" sz="2600" dirty="0"/>
          </a:p>
          <a:p>
            <a:pPr eaLnBrk="1" hangingPunct="1">
              <a:lnSpc>
                <a:spcPct val="120000"/>
              </a:lnSpc>
            </a:pPr>
            <a:r>
              <a:rPr lang="de-DE" sz="2600" dirty="0">
                <a:cs typeface="Arial" charset="0"/>
              </a:rPr>
              <a:t>14 bzw. 15 Fächer sind </a:t>
            </a:r>
            <a:r>
              <a:rPr lang="de-DE" sz="2600" dirty="0" smtClean="0">
                <a:cs typeface="Arial" charset="0"/>
              </a:rPr>
              <a:t>versetzungsrelevant</a:t>
            </a:r>
          </a:p>
          <a:p>
            <a:pPr eaLnBrk="1" hangingPunct="1">
              <a:lnSpc>
                <a:spcPct val="120000"/>
              </a:lnSpc>
            </a:pPr>
            <a:r>
              <a:rPr lang="de-DE" sz="2600" dirty="0" smtClean="0">
                <a:cs typeface="Arial" charset="0"/>
              </a:rPr>
              <a:t>Mit Beginn der Einführungsphase werden die Leistungen mit der 15-Punkteskala bewertet</a:t>
            </a:r>
          </a:p>
          <a:p>
            <a:pPr eaLnBrk="1" hangingPunct="1">
              <a:lnSpc>
                <a:spcPct val="120000"/>
              </a:lnSpc>
            </a:pPr>
            <a:r>
              <a:rPr lang="de-DE" sz="2600" dirty="0" smtClean="0">
                <a:cs typeface="Arial" charset="0"/>
              </a:rPr>
              <a:t>Für die Versetzung gilt: Versetzt wird, wer in nicht mehr als einem Fach 01-04 Punkte erreicht hat; kein Fach darf mit 00 Punkten bewertet sein  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de-DE" sz="1400" i="1" dirty="0" smtClean="0">
                <a:cs typeface="Arial" charset="0"/>
              </a:rPr>
              <a:t>         (Über evtl. mögliche Ausgleichsregelungen wird gesondert informiert)</a:t>
            </a:r>
          </a:p>
          <a:p>
            <a:pPr eaLnBrk="1" hangingPunct="1">
              <a:lnSpc>
                <a:spcPct val="120000"/>
              </a:lnSpc>
            </a:pPr>
            <a:endParaRPr lang="de-DE" sz="26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endParaRPr lang="de-DE" sz="2600" dirty="0">
              <a:solidFill>
                <a:srgbClr val="DF9D27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de-DE" sz="2800" dirty="0">
              <a:solidFill>
                <a:srgbClr val="DF9D27"/>
              </a:solidFill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258888" y="1628775"/>
            <a:ext cx="69881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55000"/>
              <a:buFont typeface="Monotype Sorts" pitchFamily="2" charset="2"/>
              <a:buNone/>
            </a:pPr>
            <a:r>
              <a:rPr lang="de-DE" sz="2800" b="1" dirty="0">
                <a:latin typeface="+mj-lt"/>
              </a:rPr>
              <a:t>Noten und Versetzung: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7772400" cy="1152525"/>
          </a:xfrm>
          <a:solidFill>
            <a:srgbClr val="92D050"/>
          </a:solidFill>
          <a:effectLst>
            <a:outerShdw dist="107763" dir="2700000" algn="ctr" rotWithShape="0">
              <a:srgbClr val="525252"/>
            </a:outerShdw>
          </a:effectLst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/>
              <a:t>Die gymnasiale Oberstufe:</a:t>
            </a:r>
            <a:br>
              <a:rPr lang="de-DE" sz="3200" dirty="0"/>
            </a:br>
            <a:r>
              <a:rPr lang="de-DE" sz="3200" dirty="0"/>
              <a:t> Einführungsphase: Fördern &amp; Fordern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1258888" y="2060575"/>
            <a:ext cx="706913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accent2"/>
              </a:buClr>
              <a:buSzPct val="55000"/>
              <a:buFont typeface="Monotype Sorts" pitchFamily="2" charset="2"/>
              <a:buNone/>
            </a:pPr>
            <a:r>
              <a:rPr lang="de-DE" dirty="0">
                <a:latin typeface="+mj-lt"/>
              </a:rPr>
              <a:t>Pflicht- und Wahlpflichtbereich: </a:t>
            </a:r>
            <a:r>
              <a:rPr lang="de-DE" dirty="0" smtClean="0">
                <a:latin typeface="+mj-lt"/>
              </a:rPr>
              <a:t>14 - 15 </a:t>
            </a:r>
            <a:r>
              <a:rPr lang="de-DE" dirty="0">
                <a:latin typeface="+mj-lt"/>
              </a:rPr>
              <a:t>Fächer</a:t>
            </a: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1403350" y="4869159"/>
            <a:ext cx="7069138" cy="46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accent2"/>
              </a:buClr>
              <a:buSzPct val="55000"/>
              <a:buFont typeface="Monotype Sorts" pitchFamily="2" charset="2"/>
              <a:buNone/>
            </a:pPr>
            <a:r>
              <a:rPr lang="de-DE" sz="2000" dirty="0">
                <a:latin typeface="+mj-lt"/>
              </a:rPr>
              <a:t>und fächerübergreifend:</a:t>
            </a:r>
          </a:p>
        </p:txBody>
      </p:sp>
      <p:sp>
        <p:nvSpPr>
          <p:cNvPr id="13344" name="Rectangle 32"/>
          <p:cNvSpPr>
            <a:spLocks noChangeArrowheads="1"/>
          </p:cNvSpPr>
          <p:nvPr/>
        </p:nvSpPr>
        <p:spPr bwMode="auto">
          <a:xfrm>
            <a:off x="323528" y="2852738"/>
            <a:ext cx="1872828" cy="1676400"/>
          </a:xfrm>
          <a:prstGeom prst="rect">
            <a:avLst/>
          </a:prstGeom>
          <a:solidFill>
            <a:srgbClr val="DDDDDD"/>
          </a:solidFill>
          <a:ln w="25400">
            <a:solidFill>
              <a:srgbClr val="00B05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195263" indent="-195263" algn="l">
              <a:buClr>
                <a:schemeClr val="accent2"/>
              </a:buClr>
              <a:buFont typeface="Wingdings" pitchFamily="2" charset="2"/>
              <a:buChar char=""/>
            </a:pPr>
            <a:r>
              <a:rPr lang="de-DE" sz="1800" b="1" dirty="0">
                <a:latin typeface="+mn-lt"/>
              </a:rPr>
              <a:t>Deutsch</a:t>
            </a:r>
          </a:p>
          <a:p>
            <a:pPr marL="195263" indent="-195263" algn="l">
              <a:buClr>
                <a:schemeClr val="accent2"/>
              </a:buClr>
              <a:buFont typeface="Wingdings" pitchFamily="2" charset="2"/>
              <a:buChar char=""/>
            </a:pPr>
            <a:r>
              <a:rPr lang="de-DE" sz="1800" b="1" dirty="0">
                <a:latin typeface="+mn-lt"/>
              </a:rPr>
              <a:t>Englisch</a:t>
            </a:r>
          </a:p>
          <a:p>
            <a:pPr marL="195263" indent="-195263" algn="l">
              <a:buClr>
                <a:schemeClr val="accent2"/>
              </a:buClr>
              <a:buFont typeface="Wingdings" pitchFamily="2" charset="2"/>
              <a:buChar char=""/>
            </a:pPr>
            <a:r>
              <a:rPr lang="de-DE" sz="1800" b="1" dirty="0">
                <a:latin typeface="+mn-lt"/>
              </a:rPr>
              <a:t>Kunst o. Musik </a:t>
            </a:r>
            <a:br>
              <a:rPr lang="de-DE" sz="1800" b="1" dirty="0">
                <a:latin typeface="+mn-lt"/>
              </a:rPr>
            </a:br>
            <a:r>
              <a:rPr lang="de-DE" sz="1800" b="1" dirty="0">
                <a:latin typeface="+mn-lt"/>
              </a:rPr>
              <a:t>o. </a:t>
            </a:r>
            <a:r>
              <a:rPr lang="de-DE" sz="1800" b="1" dirty="0" err="1">
                <a:latin typeface="+mn-lt"/>
              </a:rPr>
              <a:t>Darst</a:t>
            </a:r>
            <a:r>
              <a:rPr lang="de-DE" sz="1800" b="1" dirty="0">
                <a:latin typeface="+mn-lt"/>
              </a:rPr>
              <a:t>. Spiel</a:t>
            </a:r>
            <a:endParaRPr lang="de-DE" b="1" dirty="0">
              <a:latin typeface="+mn-lt"/>
            </a:endParaRPr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2268364" y="2852738"/>
            <a:ext cx="2133600" cy="1676400"/>
          </a:xfrm>
          <a:prstGeom prst="rect">
            <a:avLst/>
          </a:prstGeom>
          <a:solidFill>
            <a:srgbClr val="DDDDDD"/>
          </a:solidFill>
          <a:ln w="25400">
            <a:solidFill>
              <a:srgbClr val="00B05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195263" indent="-195263" algn="l">
              <a:buClr>
                <a:schemeClr val="accent2"/>
              </a:buClr>
              <a:buFont typeface="Wingdings" pitchFamily="2" charset="2"/>
              <a:buChar char=""/>
            </a:pPr>
            <a:r>
              <a:rPr lang="de-DE" sz="1800" b="1" dirty="0">
                <a:latin typeface="+mn-lt"/>
              </a:rPr>
              <a:t>Politik-Wirtschaft</a:t>
            </a:r>
          </a:p>
          <a:p>
            <a:pPr marL="195263" indent="-195263" algn="l">
              <a:buClr>
                <a:schemeClr val="accent2"/>
              </a:buClr>
              <a:buFont typeface="Wingdings" pitchFamily="2" charset="2"/>
              <a:buChar char=""/>
            </a:pPr>
            <a:r>
              <a:rPr lang="de-DE" sz="1800" b="1" dirty="0">
                <a:latin typeface="+mn-lt"/>
              </a:rPr>
              <a:t>Geschichte</a:t>
            </a:r>
          </a:p>
          <a:p>
            <a:pPr marL="195263" indent="-195263" algn="l">
              <a:buClr>
                <a:schemeClr val="accent2"/>
              </a:buClr>
              <a:buFont typeface="Wingdings" pitchFamily="2" charset="2"/>
              <a:buChar char=""/>
            </a:pPr>
            <a:r>
              <a:rPr lang="de-DE" sz="1800" b="1" dirty="0">
                <a:latin typeface="+mn-lt"/>
              </a:rPr>
              <a:t>Erdkunde</a:t>
            </a:r>
          </a:p>
          <a:p>
            <a:pPr marL="195263" indent="-195263" algn="l">
              <a:buClr>
                <a:schemeClr val="accent2"/>
              </a:buClr>
              <a:buFont typeface="Wingdings" pitchFamily="2" charset="2"/>
              <a:buChar char=""/>
            </a:pPr>
            <a:r>
              <a:rPr lang="de-DE" sz="1800" b="1" dirty="0">
                <a:latin typeface="+mn-lt"/>
              </a:rPr>
              <a:t>Religion / </a:t>
            </a:r>
            <a:br>
              <a:rPr lang="de-DE" sz="1800" b="1" dirty="0">
                <a:latin typeface="+mn-lt"/>
              </a:rPr>
            </a:br>
            <a:r>
              <a:rPr lang="de-DE" sz="1800" b="1" dirty="0">
                <a:latin typeface="+mn-lt"/>
              </a:rPr>
              <a:t>Werte &amp; Normen</a:t>
            </a:r>
            <a:endParaRPr lang="de-DE" b="1" dirty="0">
              <a:latin typeface="+mn-lt"/>
            </a:endParaRPr>
          </a:p>
        </p:txBody>
      </p:sp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4473972" y="2852738"/>
            <a:ext cx="1584176" cy="1676400"/>
          </a:xfrm>
          <a:prstGeom prst="rect">
            <a:avLst/>
          </a:prstGeom>
          <a:solidFill>
            <a:srgbClr val="DDDDDD"/>
          </a:solidFill>
          <a:ln w="25400">
            <a:solidFill>
              <a:srgbClr val="00B05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195263" indent="-195263" algn="l">
              <a:buClr>
                <a:schemeClr val="accent2"/>
              </a:buClr>
              <a:buFont typeface="Wingdings" pitchFamily="2" charset="2"/>
              <a:buChar char=""/>
            </a:pPr>
            <a:r>
              <a:rPr lang="de-DE" sz="1800" b="1" dirty="0">
                <a:latin typeface="+mn-lt"/>
              </a:rPr>
              <a:t>Mathematik</a:t>
            </a:r>
          </a:p>
          <a:p>
            <a:pPr marL="195263" indent="-195263" algn="l">
              <a:buClr>
                <a:schemeClr val="accent2"/>
              </a:buClr>
              <a:buFont typeface="Wingdings" pitchFamily="2" charset="2"/>
              <a:buChar char=""/>
            </a:pPr>
            <a:r>
              <a:rPr lang="de-DE" sz="1800" b="1" dirty="0">
                <a:latin typeface="+mn-lt"/>
              </a:rPr>
              <a:t>Biologie</a:t>
            </a:r>
          </a:p>
          <a:p>
            <a:pPr marL="195263" indent="-195263" algn="l">
              <a:buClr>
                <a:schemeClr val="accent2"/>
              </a:buClr>
              <a:buFont typeface="Wingdings" pitchFamily="2" charset="2"/>
              <a:buChar char=""/>
            </a:pPr>
            <a:r>
              <a:rPr lang="de-DE" sz="1800" b="1" dirty="0">
                <a:latin typeface="+mn-lt"/>
              </a:rPr>
              <a:t>Chemie</a:t>
            </a:r>
          </a:p>
          <a:p>
            <a:pPr marL="195263" indent="-195263" algn="l">
              <a:buClr>
                <a:schemeClr val="accent2"/>
              </a:buClr>
              <a:buFont typeface="Wingdings" pitchFamily="2" charset="2"/>
              <a:buChar char=""/>
            </a:pPr>
            <a:r>
              <a:rPr lang="de-DE" sz="1800" b="1" dirty="0">
                <a:latin typeface="+mn-lt"/>
              </a:rPr>
              <a:t>Physik</a:t>
            </a:r>
            <a:endParaRPr lang="de-DE" b="1" dirty="0">
              <a:latin typeface="+mn-lt"/>
            </a:endParaRPr>
          </a:p>
        </p:txBody>
      </p:sp>
      <p:sp>
        <p:nvSpPr>
          <p:cNvPr id="13348" name="Rectangle 36"/>
          <p:cNvSpPr>
            <a:spLocks noChangeArrowheads="1"/>
          </p:cNvSpPr>
          <p:nvPr/>
        </p:nvSpPr>
        <p:spPr bwMode="auto">
          <a:xfrm rot="5400000">
            <a:off x="7651080" y="3361471"/>
            <a:ext cx="1676400" cy="685800"/>
          </a:xfrm>
          <a:prstGeom prst="rect">
            <a:avLst/>
          </a:prstGeom>
          <a:solidFill>
            <a:srgbClr val="DDDDDD"/>
          </a:solidFill>
          <a:ln w="25400">
            <a:solidFill>
              <a:srgbClr val="00B05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195263" indent="-195263" algn="l">
              <a:buClr>
                <a:schemeClr val="accent2"/>
              </a:buClr>
              <a:buFont typeface="Wingdings" pitchFamily="2" charset="2"/>
              <a:buChar char=""/>
            </a:pPr>
            <a:r>
              <a:rPr lang="de-DE" sz="1800" b="1" dirty="0">
                <a:latin typeface="+mn-lt"/>
              </a:rPr>
              <a:t>Sport</a:t>
            </a:r>
          </a:p>
          <a:p>
            <a:pPr marL="195263" indent="-195263" algn="l">
              <a:buClr>
                <a:schemeClr val="accent2"/>
              </a:buClr>
              <a:buFont typeface="Wingdings" pitchFamily="2" charset="2"/>
              <a:buChar char=""/>
            </a:pPr>
            <a:r>
              <a:rPr lang="de-DE" sz="1600" b="1" dirty="0">
                <a:latin typeface="+mn-lt"/>
              </a:rPr>
              <a:t>(Sporttheorie)</a:t>
            </a:r>
          </a:p>
        </p:txBody>
      </p:sp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1763713" y="5373688"/>
            <a:ext cx="5815012" cy="568325"/>
          </a:xfrm>
          <a:prstGeom prst="rect">
            <a:avLst/>
          </a:prstGeom>
          <a:solidFill>
            <a:srgbClr val="DDDDDD"/>
          </a:solidFill>
          <a:ln w="25400">
            <a:solidFill>
              <a:srgbClr val="00B05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195263" indent="-195263" algn="l">
              <a:buClr>
                <a:schemeClr val="accent2"/>
              </a:buClr>
              <a:buFont typeface="Wingdings" pitchFamily="2" charset="2"/>
              <a:buChar char=""/>
            </a:pPr>
            <a:r>
              <a:rPr lang="de-DE" sz="1600" b="1" dirty="0">
                <a:latin typeface="+mn-lt"/>
              </a:rPr>
              <a:t>Methodentraining zu Recherche und Präsentation </a:t>
            </a:r>
          </a:p>
          <a:p>
            <a:pPr marL="195263" indent="-195263" algn="l">
              <a:buClr>
                <a:schemeClr val="accent2"/>
              </a:buClr>
              <a:buFont typeface="Wingdings" pitchFamily="2" charset="2"/>
              <a:buChar char=""/>
            </a:pPr>
            <a:r>
              <a:rPr lang="de-DE" sz="1600" b="1" dirty="0">
                <a:latin typeface="+mn-lt"/>
              </a:rPr>
              <a:t>Praktikum zur Berufsorientierung </a:t>
            </a:r>
            <a:r>
              <a:rPr lang="de-DE" sz="1600" b="1" dirty="0" smtClean="0">
                <a:latin typeface="+mn-lt"/>
              </a:rPr>
              <a:t>(13. – 24. Januar 2025)</a:t>
            </a:r>
            <a:endParaRPr lang="de-DE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6130156" y="2852738"/>
            <a:ext cx="1944216" cy="1676400"/>
          </a:xfrm>
          <a:prstGeom prst="rect">
            <a:avLst/>
          </a:prstGeom>
          <a:solidFill>
            <a:srgbClr val="DDDDDD"/>
          </a:solidFill>
          <a:ln w="25400">
            <a:solidFill>
              <a:srgbClr val="00B05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195263" indent="-195263" algn="l">
              <a:buClr>
                <a:schemeClr val="accent2"/>
              </a:buClr>
            </a:pPr>
            <a:r>
              <a:rPr lang="de-DE" sz="1800" b="1" dirty="0">
                <a:latin typeface="+mn-lt"/>
              </a:rPr>
              <a:t>2. Fremdsprache</a:t>
            </a:r>
          </a:p>
          <a:p>
            <a:pPr marL="195263" indent="-195263" algn="l">
              <a:buClr>
                <a:schemeClr val="accent2"/>
              </a:buClr>
            </a:pPr>
            <a:r>
              <a:rPr lang="de-DE" sz="1600" b="1" dirty="0" smtClean="0">
                <a:latin typeface="+mn-lt"/>
              </a:rPr>
              <a:t>  oder </a:t>
            </a:r>
            <a:endParaRPr lang="de-DE" sz="1600" b="1" dirty="0">
              <a:latin typeface="+mn-lt"/>
            </a:endParaRPr>
          </a:p>
          <a:p>
            <a:pPr marL="195263" indent="-195263" algn="l">
              <a:buClr>
                <a:schemeClr val="accent2"/>
              </a:buClr>
            </a:pPr>
            <a:r>
              <a:rPr lang="de-DE" sz="1800" b="1" dirty="0">
                <a:latin typeface="+mn-lt"/>
              </a:rPr>
              <a:t>Wahlpflichtbereich</a:t>
            </a:r>
          </a:p>
          <a:p>
            <a:pPr marL="195263" indent="-195263" algn="l">
              <a:buClr>
                <a:schemeClr val="accent2"/>
              </a:buClr>
            </a:pPr>
            <a:r>
              <a:rPr lang="de-DE" sz="1600" b="1" dirty="0">
                <a:latin typeface="+mn-lt"/>
              </a:rPr>
              <a:t>bestehend aus</a:t>
            </a:r>
          </a:p>
          <a:p>
            <a:pPr marL="195263" indent="-195263" algn="l">
              <a:buClr>
                <a:schemeClr val="accent2"/>
              </a:buClr>
            </a:pPr>
            <a:r>
              <a:rPr lang="de-DE" sz="1600" b="1" dirty="0">
                <a:latin typeface="+mn-lt"/>
              </a:rPr>
              <a:t>zwei Fächern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8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3" presetClass="entr" presetSubtype="28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 autoUpdateAnimBg="0"/>
      <p:bldP spid="13329" grpId="0" autoUpdateAnimBg="0"/>
      <p:bldP spid="13342" grpId="0" autoUpdateAnimBg="0"/>
      <p:bldP spid="13344" grpId="0" animBg="1" autoUpdateAnimBg="0"/>
      <p:bldP spid="13346" grpId="0" animBg="1" autoUpdateAnimBg="0"/>
      <p:bldP spid="13347" grpId="0" animBg="1" autoUpdateAnimBg="0"/>
      <p:bldP spid="13348" grpId="0" animBg="1" autoUpdateAnimBg="0"/>
      <p:bldP spid="13349" grpId="0" animBg="1" autoUpdateAnimBg="0"/>
      <p:bldP spid="1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827584" y="240665"/>
            <a:ext cx="7773987" cy="955675"/>
          </a:xfrm>
          <a:solidFill>
            <a:srgbClr val="92D050"/>
          </a:solidFill>
          <a:effectLst>
            <a:outerShdw dist="107763" dir="2700000" algn="ctr" rotWithShape="0">
              <a:srgbClr val="525252"/>
            </a:outerShdw>
          </a:effectLst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800" dirty="0"/>
              <a:t>Fremdsprachenverpflichtung bis Ende EP</a:t>
            </a:r>
            <a:r>
              <a:rPr lang="de-DE" sz="3200" dirty="0"/>
              <a:t> </a:t>
            </a:r>
            <a:br>
              <a:rPr lang="de-DE" sz="3200" dirty="0"/>
            </a:br>
            <a:r>
              <a:rPr lang="de-DE" sz="1200" dirty="0"/>
              <a:t>(allg. </a:t>
            </a:r>
            <a:r>
              <a:rPr lang="de-DE" sz="1200" u="sng" dirty="0"/>
              <a:t>Mindestanforderung</a:t>
            </a:r>
            <a:r>
              <a:rPr lang="de-DE" sz="1200" dirty="0"/>
              <a:t> – je nach Schwerpunktwahl gelten </a:t>
            </a:r>
            <a:r>
              <a:rPr lang="de-DE" sz="1200" dirty="0" smtClean="0"/>
              <a:t>in der </a:t>
            </a:r>
            <a:r>
              <a:rPr lang="de-DE" sz="1200" dirty="0"/>
              <a:t>Q-Phase weitergehende Anforderungen)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1243013" y="1720819"/>
            <a:ext cx="7216775" cy="1015663"/>
          </a:xfrm>
          <a:prstGeom prst="rect">
            <a:avLst/>
          </a:prstGeom>
          <a:solidFill>
            <a:srgbClr val="DDDDDD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de-DE" dirty="0">
                <a:latin typeface="+mn-lt"/>
              </a:rPr>
              <a:t>Pflichtfremdsprache Englisch           	5 </a:t>
            </a:r>
            <a:r>
              <a:rPr lang="de-DE" dirty="0" smtClean="0">
                <a:latin typeface="+mn-lt"/>
              </a:rPr>
              <a:t>- EP</a:t>
            </a:r>
            <a:endParaRPr lang="de-DE" dirty="0">
              <a:latin typeface="+mn-lt"/>
            </a:endParaRPr>
          </a:p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de-DE" dirty="0">
                <a:latin typeface="+mn-lt"/>
              </a:rPr>
              <a:t>Pflichtfremdsprache (FR oder SN)  	6 - EP</a:t>
            </a: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3059832" y="1314250"/>
            <a:ext cx="2971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Modell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115616" y="2803761"/>
            <a:ext cx="70574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+mj-lt"/>
              </a:rPr>
              <a:t>Modell</a:t>
            </a:r>
            <a:r>
              <a:rPr lang="de-DE" dirty="0">
                <a:latin typeface="Arial" charset="0"/>
              </a:rPr>
              <a:t> B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243013" y="3260781"/>
            <a:ext cx="7200900" cy="1015663"/>
          </a:xfrm>
          <a:prstGeom prst="rect">
            <a:avLst/>
          </a:prstGeom>
          <a:solidFill>
            <a:srgbClr val="DDDDDD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de-DE" dirty="0">
                <a:latin typeface="+mn-lt"/>
              </a:rPr>
              <a:t>Pflichtfremdsprache Englisch	      	5 </a:t>
            </a:r>
            <a:r>
              <a:rPr lang="de-DE" dirty="0" smtClean="0">
                <a:latin typeface="+mn-lt"/>
              </a:rPr>
              <a:t>- </a:t>
            </a:r>
            <a:r>
              <a:rPr lang="de-DE" dirty="0">
                <a:latin typeface="+mn-lt"/>
              </a:rPr>
              <a:t>EP</a:t>
            </a:r>
          </a:p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de-DE" dirty="0">
                <a:latin typeface="+mn-lt"/>
              </a:rPr>
              <a:t>neu begonnene 2. Fremdsprache  	EP </a:t>
            </a:r>
            <a:r>
              <a:rPr lang="de-DE" dirty="0" smtClean="0">
                <a:latin typeface="+mn-lt"/>
              </a:rPr>
              <a:t>- Q2</a:t>
            </a:r>
            <a:endParaRPr lang="de-DE" dirty="0">
              <a:latin typeface="+mn-lt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243013" y="4411182"/>
            <a:ext cx="70574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+mj-lt"/>
              </a:rPr>
              <a:t>Modell</a:t>
            </a:r>
            <a:r>
              <a:rPr lang="de-DE" dirty="0">
                <a:latin typeface="Arial" charset="0"/>
              </a:rPr>
              <a:t> </a:t>
            </a:r>
            <a:r>
              <a:rPr lang="de-DE" dirty="0" smtClean="0">
                <a:latin typeface="Arial" charset="0"/>
              </a:rPr>
              <a:t>C</a:t>
            </a:r>
            <a:endParaRPr lang="de-DE" dirty="0">
              <a:latin typeface="Arial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258888" y="4868382"/>
            <a:ext cx="7200900" cy="1384995"/>
          </a:xfrm>
          <a:prstGeom prst="rect">
            <a:avLst/>
          </a:prstGeom>
          <a:solidFill>
            <a:srgbClr val="DDDDDD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de-DE" dirty="0">
                <a:latin typeface="+mn-lt"/>
              </a:rPr>
              <a:t>Pflichtfremdsprache Englisch	      	5 </a:t>
            </a:r>
            <a:r>
              <a:rPr lang="de-DE" dirty="0" smtClean="0">
                <a:latin typeface="+mn-lt"/>
              </a:rPr>
              <a:t>- Q2</a:t>
            </a:r>
            <a:endParaRPr lang="de-DE" dirty="0">
              <a:latin typeface="+mn-lt"/>
            </a:endParaRPr>
          </a:p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de-DE" dirty="0" smtClean="0">
                <a:latin typeface="+mn-lt"/>
                <a:cs typeface="Arial" panose="020B0604020202020204" pitchFamily="34" charset="0"/>
              </a:rPr>
              <a:t>Abwahl 2. FS 			</a:t>
            </a:r>
            <a:r>
              <a:rPr lang="de-DE" dirty="0" smtClean="0">
                <a:latin typeface="+mn-lt"/>
                <a:cs typeface="Arial" panose="020B0604020202020204" pitchFamily="34" charset="0"/>
                <a:sym typeface="Wingdings" pitchFamily="2" charset="2"/>
              </a:rPr>
              <a:t>Wahlpflichtbereich </a:t>
            </a:r>
          </a:p>
          <a:p>
            <a:pPr algn="l">
              <a:spcBef>
                <a:spcPts val="0"/>
              </a:spcBef>
            </a:pPr>
            <a:r>
              <a:rPr lang="de-DE" sz="2000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Einschränkungen </a:t>
            </a:r>
            <a:r>
              <a:rPr lang="de-DE" sz="2000" dirty="0">
                <a:solidFill>
                  <a:srgbClr val="FF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der Fächerwahl in der Q-Phase beachten</a:t>
            </a:r>
            <a:r>
              <a:rPr lang="de-DE" sz="2000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!</a:t>
            </a:r>
            <a:r>
              <a:rPr lang="de-DE" dirty="0">
                <a:latin typeface="+mn-lt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1" grpId="0" animBg="1" autoUpdateAnimBg="0"/>
      <p:bldP spid="19497" grpId="0" autoUpdateAnimBg="0"/>
      <p:bldP spid="10" grpId="0" autoUpdateAnimBg="0"/>
      <p:bldP spid="12" grpId="0" animBg="1" autoUpdateAnimBg="0"/>
      <p:bldP spid="8" grpId="0" autoUpdateAnimBg="0"/>
      <p:bldP spid="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827088" y="457200"/>
            <a:ext cx="7773987" cy="955675"/>
          </a:xfrm>
          <a:solidFill>
            <a:srgbClr val="92D050"/>
          </a:solidFill>
          <a:effectLst>
            <a:outerShdw dist="107763" dir="2700000" algn="ctr" rotWithShape="0">
              <a:srgbClr val="525252"/>
            </a:outerShdw>
          </a:effectLst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/>
              <a:t>Der Wahlpflichtbereich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1115616" y="2286000"/>
            <a:ext cx="7360047" cy="1015663"/>
          </a:xfrm>
          <a:prstGeom prst="rect">
            <a:avLst/>
          </a:prstGeom>
          <a:solidFill>
            <a:srgbClr val="DDDDDD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l">
              <a:spcBef>
                <a:spcPct val="50000"/>
              </a:spcBef>
            </a:pPr>
            <a:r>
              <a:rPr lang="de-DE" dirty="0">
                <a:latin typeface="+mn-lt"/>
              </a:rPr>
              <a:t>Wahl eines </a:t>
            </a:r>
            <a:r>
              <a:rPr lang="de-DE" dirty="0" smtClean="0">
                <a:latin typeface="+mn-lt"/>
              </a:rPr>
              <a:t>weiteren der </a:t>
            </a:r>
            <a:r>
              <a:rPr lang="de-DE" dirty="0">
                <a:latin typeface="+mn-lt"/>
              </a:rPr>
              <a:t>folgenden Fächer:</a:t>
            </a:r>
          </a:p>
          <a:p>
            <a:pPr marL="457200" indent="-457200" algn="l">
              <a:spcBef>
                <a:spcPct val="50000"/>
              </a:spcBef>
            </a:pPr>
            <a:r>
              <a:rPr lang="de-DE" dirty="0">
                <a:latin typeface="+mn-lt"/>
              </a:rPr>
              <a:t>Musik / Kunst / DS </a:t>
            </a:r>
            <a:r>
              <a:rPr lang="de-DE" sz="1600" dirty="0">
                <a:solidFill>
                  <a:srgbClr val="FF0000"/>
                </a:solidFill>
                <a:latin typeface="+mn-lt"/>
              </a:rPr>
              <a:t>(darf nicht mit dem Pflichtfach übereinstimmen)</a:t>
            </a: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2483768" y="1676400"/>
            <a:ext cx="46282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+mn-lt"/>
              </a:rPr>
              <a:t>1. und 2</a:t>
            </a:r>
            <a:r>
              <a:rPr lang="de-DE" dirty="0" smtClean="0">
                <a:latin typeface="+mn-lt"/>
              </a:rPr>
              <a:t>. Halbjahr </a:t>
            </a:r>
            <a:r>
              <a:rPr lang="de-DE" dirty="0">
                <a:latin typeface="+mn-lt"/>
              </a:rPr>
              <a:t>zweistündig 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043608" y="3861048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+mn-lt"/>
              </a:rPr>
              <a:t>2. Halbjahr zweistündig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115616" y="4437112"/>
            <a:ext cx="7344916" cy="1569660"/>
          </a:xfrm>
          <a:prstGeom prst="rect">
            <a:avLst/>
          </a:prstGeom>
          <a:solidFill>
            <a:srgbClr val="DDDDDD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l">
              <a:spcBef>
                <a:spcPct val="50000"/>
              </a:spcBef>
            </a:pPr>
            <a:r>
              <a:rPr lang="de-DE" dirty="0">
                <a:latin typeface="+mn-lt"/>
              </a:rPr>
              <a:t>Wahl eines der folgenden Fächer:</a:t>
            </a:r>
          </a:p>
          <a:p>
            <a:pPr marL="457200" indent="-457200" algn="l">
              <a:spcBef>
                <a:spcPct val="50000"/>
              </a:spcBef>
            </a:pPr>
            <a:r>
              <a:rPr lang="de-DE" dirty="0">
                <a:latin typeface="+mn-lt"/>
              </a:rPr>
              <a:t>Erdkunde </a:t>
            </a:r>
            <a:r>
              <a:rPr lang="de-DE" sz="1600" dirty="0">
                <a:latin typeface="+mn-lt"/>
              </a:rPr>
              <a:t>(zusätzlich zum Pflichtunterricht im ersten Halbjahr) </a:t>
            </a:r>
            <a:r>
              <a:rPr lang="de-DE" dirty="0">
                <a:latin typeface="+mn-lt"/>
              </a:rPr>
              <a:t>/ </a:t>
            </a:r>
          </a:p>
          <a:p>
            <a:pPr marL="457200" indent="-457200" algn="l">
              <a:spcBef>
                <a:spcPct val="50000"/>
              </a:spcBef>
            </a:pPr>
            <a:r>
              <a:rPr lang="de-DE" dirty="0">
                <a:latin typeface="+mn-lt"/>
              </a:rPr>
              <a:t>Physik / Biologie</a:t>
            </a:r>
            <a:r>
              <a:rPr lang="de-DE" sz="1600" dirty="0">
                <a:latin typeface="+mn-lt"/>
              </a:rPr>
              <a:t> (zusätzlich zum ganzjährigen Pflichtunterricht) </a:t>
            </a:r>
          </a:p>
        </p:txBody>
      </p:sp>
      <p:sp>
        <p:nvSpPr>
          <p:cNvPr id="8199" name="Textfeld 12"/>
          <p:cNvSpPr txBox="1">
            <a:spLocks noChangeArrowheads="1"/>
          </p:cNvSpPr>
          <p:nvPr/>
        </p:nvSpPr>
        <p:spPr bwMode="auto">
          <a:xfrm>
            <a:off x="1258888" y="3357563"/>
            <a:ext cx="72009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latin typeface="+mn-lt"/>
                <a:cs typeface="Arial" panose="020B0604020202020204" pitchFamily="34" charset="0"/>
                <a:sym typeface="Wingdings" pitchFamily="2" charset="2"/>
              </a:rPr>
              <a:t>zusätzlich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: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1" grpId="0" animBg="1" autoUpdateAnimBg="0"/>
      <p:bldP spid="19497" grpId="0" autoUpdateAnimBg="0"/>
      <p:bldP spid="10" grpId="0" autoUpdateAnimBg="0"/>
      <p:bldP spid="1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827088" y="457200"/>
            <a:ext cx="7773987" cy="955675"/>
          </a:xfrm>
          <a:solidFill>
            <a:srgbClr val="92D050"/>
          </a:solidFill>
          <a:effectLst>
            <a:outerShdw dist="107763" dir="2700000" algn="ctr" rotWithShape="0">
              <a:srgbClr val="525252"/>
            </a:outerShdw>
          </a:effectLst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/>
              <a:t>Der Wahlbereich</a:t>
            </a: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971600" y="1676400"/>
            <a:ext cx="748883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dirty="0" smtClean="0">
                <a:latin typeface="+mn-lt"/>
              </a:rPr>
              <a:t>Die zweite Fremdsprache wird behalten.</a:t>
            </a:r>
          </a:p>
          <a:p>
            <a:pPr algn="l">
              <a:spcBef>
                <a:spcPct val="50000"/>
              </a:spcBef>
            </a:pPr>
            <a:r>
              <a:rPr lang="de-DE" dirty="0" smtClean="0">
                <a:latin typeface="+mn-lt"/>
              </a:rPr>
              <a:t>Aus dem Wahlpflichtbereich wird ein weiteres kreatives Fach (gut bei geplantem Kunst-</a:t>
            </a:r>
            <a:r>
              <a:rPr lang="de-DE" dirty="0" err="1" smtClean="0">
                <a:latin typeface="+mn-lt"/>
              </a:rPr>
              <a:t>eA</a:t>
            </a:r>
            <a:r>
              <a:rPr lang="de-DE" dirty="0" smtClean="0">
                <a:latin typeface="+mn-lt"/>
              </a:rPr>
              <a:t>) oder im 2. </a:t>
            </a:r>
            <a:r>
              <a:rPr lang="de-DE" dirty="0" err="1" smtClean="0">
                <a:latin typeface="+mn-lt"/>
              </a:rPr>
              <a:t>Hj</a:t>
            </a:r>
            <a:r>
              <a:rPr lang="de-DE" dirty="0" smtClean="0">
                <a:latin typeface="+mn-lt"/>
              </a:rPr>
              <a:t>. EK/BI/PH (z.B. für den EK-</a:t>
            </a:r>
            <a:r>
              <a:rPr lang="de-DE" dirty="0" err="1" smtClean="0">
                <a:latin typeface="+mn-lt"/>
              </a:rPr>
              <a:t>eA</a:t>
            </a:r>
            <a:r>
              <a:rPr lang="de-DE" dirty="0" smtClean="0">
                <a:latin typeface="+mn-lt"/>
              </a:rPr>
              <a:t>) freiwillig gewählt.</a:t>
            </a:r>
          </a:p>
          <a:p>
            <a:pPr algn="l">
              <a:spcBef>
                <a:spcPct val="50000"/>
              </a:spcBef>
            </a:pPr>
            <a:r>
              <a:rPr lang="de-DE" dirty="0" smtClean="0">
                <a:latin typeface="+mn-lt"/>
              </a:rPr>
              <a:t>Die </a:t>
            </a:r>
            <a:r>
              <a:rPr lang="de-DE" dirty="0">
                <a:latin typeface="+mn-lt"/>
              </a:rPr>
              <a:t>Wahl ist immer für ein Halbjahr bindend! </a:t>
            </a:r>
          </a:p>
          <a:p>
            <a:pPr algn="l">
              <a:spcBef>
                <a:spcPct val="50000"/>
              </a:spcBef>
            </a:pPr>
            <a:r>
              <a:rPr lang="de-DE" dirty="0" smtClean="0">
                <a:latin typeface="+mn-lt"/>
                <a:sym typeface="Wingdings" panose="05000000000000000000" pitchFamily="2" charset="2"/>
              </a:rPr>
              <a:t> Wer zum Halbjahr seine 2. FS doch noch abwählen möchte, muss im Wahlbereich ein zweites kreatives Fach gewählt haben.</a:t>
            </a:r>
            <a:endParaRPr lang="de-DE" dirty="0" smtClean="0">
              <a:latin typeface="+mn-lt"/>
            </a:endParaRPr>
          </a:p>
          <a:p>
            <a:pPr algn="l">
              <a:spcBef>
                <a:spcPct val="50000"/>
              </a:spcBef>
            </a:pPr>
            <a:r>
              <a:rPr lang="de-DE" dirty="0" smtClean="0">
                <a:latin typeface="+mn-lt"/>
              </a:rPr>
              <a:t>Bei </a:t>
            </a:r>
            <a:r>
              <a:rPr lang="de-DE" dirty="0">
                <a:latin typeface="+mn-lt"/>
              </a:rPr>
              <a:t>der Abwahl muss dann der zweite Wahlpflichtkurs (</a:t>
            </a:r>
            <a:r>
              <a:rPr lang="de-DE" dirty="0" smtClean="0">
                <a:latin typeface="+mn-lt"/>
              </a:rPr>
              <a:t>BI, </a:t>
            </a:r>
            <a:r>
              <a:rPr lang="de-DE" dirty="0">
                <a:latin typeface="+mn-lt"/>
              </a:rPr>
              <a:t>PH, EK) nachgewählt werden.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548680"/>
            <a:ext cx="5616624" cy="61685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529</Words>
  <Application>Microsoft Office PowerPoint</Application>
  <PresentationFormat>Bildschirmpräsentation 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0" baseType="lpstr">
      <vt:lpstr>Arial</vt:lpstr>
      <vt:lpstr>Calibri</vt:lpstr>
      <vt:lpstr>Lucida Sans Unicode</vt:lpstr>
      <vt:lpstr>Monotype Sorts</vt:lpstr>
      <vt:lpstr>Times New Roman</vt:lpstr>
      <vt:lpstr>Wingdings</vt:lpstr>
      <vt:lpstr>Larissa-Design</vt:lpstr>
      <vt:lpstr>KGS Sehnde</vt:lpstr>
      <vt:lpstr>Aufbau der gymnasialen Oberstufe</vt:lpstr>
      <vt:lpstr>Die Organisation der Einführungsphase</vt:lpstr>
      <vt:lpstr>Die Einführungsphase</vt:lpstr>
      <vt:lpstr>Die gymnasiale Oberstufe:  Einführungsphase: Fördern &amp; Fordern</vt:lpstr>
      <vt:lpstr>Fremdsprachenverpflichtung bis Ende EP  (allg. Mindestanforderung – je nach Schwerpunktwahl gelten in der Q-Phase weitergehende Anforderungen)</vt:lpstr>
      <vt:lpstr>Der Wahlpflichtbereich</vt:lpstr>
      <vt:lpstr>Der Wahlbereich</vt:lpstr>
      <vt:lpstr>PowerPoint-Präsentation</vt:lpstr>
      <vt:lpstr>Die Qualifikationsphase</vt:lpstr>
      <vt:lpstr>Die Qualifikationsphase </vt:lpstr>
      <vt:lpstr>PowerPoint-Präsentation</vt:lpstr>
      <vt:lpstr>Anmeldung</vt:lpstr>
    </vt:vector>
  </TitlesOfParts>
  <Company>KGS Sehnde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Administrator</dc:creator>
  <cp:lastModifiedBy>Dirk Ahrens</cp:lastModifiedBy>
  <cp:revision>237</cp:revision>
  <cp:lastPrinted>2023-01-17T23:20:38Z</cp:lastPrinted>
  <dcterms:created xsi:type="dcterms:W3CDTF">2003-11-18T13:24:34Z</dcterms:created>
  <dcterms:modified xsi:type="dcterms:W3CDTF">2024-01-29T08:21:54Z</dcterms:modified>
</cp:coreProperties>
</file>